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61664" y="1419542"/>
            <a:ext cx="5868670" cy="207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1" i="0">
                <a:solidFill>
                  <a:srgbClr val="4471C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2962" y="1300225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51070" y="2284293"/>
            <a:ext cx="6791325" cy="3505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1" i="0">
                <a:solidFill>
                  <a:srgbClr val="4471C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401" y="6472554"/>
            <a:ext cx="22860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99B6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EBDB-831C-17D6-76C4-1CE4058C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664" y="1419542"/>
            <a:ext cx="5868670" cy="2215991"/>
          </a:xfrm>
        </p:spPr>
        <p:txBody>
          <a:bodyPr/>
          <a:lstStyle/>
          <a:p>
            <a:pPr algn="ctr"/>
            <a:r>
              <a:rPr lang="en-US" spc="-20" dirty="0"/>
              <a:t>Applied</a:t>
            </a:r>
            <a:r>
              <a:rPr lang="en-US" spc="-10" dirty="0"/>
              <a:t> </a:t>
            </a:r>
            <a:r>
              <a:rPr lang="en-US" spc="-5" dirty="0"/>
              <a:t>Data </a:t>
            </a:r>
            <a:r>
              <a:rPr lang="en-US" dirty="0"/>
              <a:t> </a:t>
            </a:r>
            <a:r>
              <a:rPr lang="en-US" spc="-20" dirty="0"/>
              <a:t>Science</a:t>
            </a:r>
            <a:r>
              <a:rPr lang="en-US" spc="-15" dirty="0"/>
              <a:t> </a:t>
            </a:r>
            <a:r>
              <a:rPr lang="en-US" spc="-10" dirty="0"/>
              <a:t>with</a:t>
            </a:r>
            <a:r>
              <a:rPr lang="en-US" spc="-15" dirty="0"/>
              <a:t> </a:t>
            </a:r>
            <a:r>
              <a:rPr lang="en-US" dirty="0"/>
              <a:t>R </a:t>
            </a:r>
            <a:r>
              <a:rPr lang="en-US" spc="5" dirty="0"/>
              <a:t> </a:t>
            </a:r>
            <a:r>
              <a:rPr lang="en-US" spc="-10" dirty="0"/>
              <a:t>Capstone</a:t>
            </a:r>
            <a:r>
              <a:rPr lang="en-US" spc="-140" dirty="0"/>
              <a:t> </a:t>
            </a:r>
            <a:r>
              <a:rPr lang="en-US" spc="-5" dirty="0"/>
              <a:t>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BAC46-490C-2C16-917C-9E70FD72711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738664"/>
          </a:xfrm>
        </p:spPr>
        <p:txBody>
          <a:bodyPr/>
          <a:lstStyle/>
          <a:p>
            <a:pPr algn="ctr"/>
            <a:r>
              <a:rPr lang="en-US" sz="2400" dirty="0"/>
              <a:t>REGGINA INDRIANI PUTRI SUWARSONO</a:t>
            </a:r>
          </a:p>
          <a:p>
            <a:pPr algn="ctr"/>
            <a:r>
              <a:rPr lang="en-US" sz="2400" dirty="0"/>
              <a:t>12/16/2023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E6629AB-7BA4-D99B-03F7-44AC4303CA23}"/>
              </a:ext>
            </a:extLst>
          </p:cNvPr>
          <p:cNvSpPr/>
          <p:nvPr/>
        </p:nvSpPr>
        <p:spPr>
          <a:xfrm>
            <a:off x="2881376" y="3652901"/>
            <a:ext cx="6431280" cy="0"/>
          </a:xfrm>
          <a:custGeom>
            <a:avLst/>
            <a:gdLst/>
            <a:ahLst/>
            <a:cxnLst/>
            <a:rect l="l" t="t" r="r" b="b"/>
            <a:pathLst>
              <a:path w="6431280">
                <a:moveTo>
                  <a:pt x="0" y="0"/>
                </a:moveTo>
                <a:lnTo>
                  <a:pt x="6431280" y="0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5873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980" y="577215"/>
            <a:ext cx="3213100" cy="13957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60"/>
              </a:spcBef>
            </a:pPr>
            <a:r>
              <a:rPr spc="20" dirty="0"/>
              <a:t>EDA  </a:t>
            </a:r>
            <a:r>
              <a:rPr dirty="0"/>
              <a:t>with </a:t>
            </a:r>
            <a:r>
              <a:rPr spc="5" dirty="0"/>
              <a:t> </a:t>
            </a:r>
            <a:r>
              <a:rPr spc="20" dirty="0"/>
              <a:t>Data </a:t>
            </a:r>
            <a:r>
              <a:rPr spc="25" dirty="0"/>
              <a:t> </a:t>
            </a:r>
            <a:r>
              <a:rPr spc="20" dirty="0"/>
              <a:t>Vis</a:t>
            </a:r>
            <a:r>
              <a:rPr spc="-50" dirty="0"/>
              <a:t>u</a:t>
            </a:r>
            <a:r>
              <a:rPr spc="20" dirty="0"/>
              <a:t>al</a:t>
            </a:r>
            <a:r>
              <a:rPr spc="-50" dirty="0"/>
              <a:t>i</a:t>
            </a:r>
            <a:r>
              <a:rPr spc="20" dirty="0"/>
              <a:t>za</a:t>
            </a:r>
            <a:r>
              <a:rPr spc="-50" dirty="0"/>
              <a:t>t</a:t>
            </a:r>
            <a:r>
              <a:rPr spc="20" dirty="0"/>
              <a:t>io</a:t>
            </a:r>
            <a:r>
              <a:rPr spc="15"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27601" y="579501"/>
            <a:ext cx="7194550" cy="679450"/>
            <a:chOff x="4427601" y="579501"/>
            <a:chExt cx="7194550" cy="679450"/>
          </a:xfrm>
        </p:grpSpPr>
        <p:sp>
          <p:nvSpPr>
            <p:cNvPr id="4" name="object 4"/>
            <p:cNvSpPr/>
            <p:nvPr/>
          </p:nvSpPr>
          <p:spPr>
            <a:xfrm>
              <a:off x="4433951" y="585851"/>
              <a:ext cx="7181850" cy="666750"/>
            </a:xfrm>
            <a:custGeom>
              <a:avLst/>
              <a:gdLst/>
              <a:ahLst/>
              <a:cxnLst/>
              <a:rect l="l" t="t" r="r" b="b"/>
              <a:pathLst>
                <a:path w="7181850" h="666750">
                  <a:moveTo>
                    <a:pt x="7070598" y="0"/>
                  </a:moveTo>
                  <a:lnTo>
                    <a:pt x="111125" y="0"/>
                  </a:lnTo>
                  <a:lnTo>
                    <a:pt x="67829" y="8719"/>
                  </a:lnTo>
                  <a:lnTo>
                    <a:pt x="32512" y="32512"/>
                  </a:lnTo>
                  <a:lnTo>
                    <a:pt x="8719" y="67829"/>
                  </a:lnTo>
                  <a:lnTo>
                    <a:pt x="0" y="111125"/>
                  </a:lnTo>
                  <a:lnTo>
                    <a:pt x="0" y="555498"/>
                  </a:lnTo>
                  <a:lnTo>
                    <a:pt x="8719" y="598812"/>
                  </a:lnTo>
                  <a:lnTo>
                    <a:pt x="32512" y="634174"/>
                  </a:lnTo>
                  <a:lnTo>
                    <a:pt x="67829" y="658010"/>
                  </a:lnTo>
                  <a:lnTo>
                    <a:pt x="111125" y="666750"/>
                  </a:lnTo>
                  <a:lnTo>
                    <a:pt x="7070598" y="666750"/>
                  </a:lnTo>
                  <a:lnTo>
                    <a:pt x="7113912" y="658010"/>
                  </a:lnTo>
                  <a:lnTo>
                    <a:pt x="7149274" y="634174"/>
                  </a:lnTo>
                  <a:lnTo>
                    <a:pt x="7173110" y="598812"/>
                  </a:lnTo>
                  <a:lnTo>
                    <a:pt x="7181850" y="555498"/>
                  </a:lnTo>
                  <a:lnTo>
                    <a:pt x="7181850" y="111125"/>
                  </a:lnTo>
                  <a:lnTo>
                    <a:pt x="7173110" y="67829"/>
                  </a:lnTo>
                  <a:lnTo>
                    <a:pt x="7149274" y="32512"/>
                  </a:lnTo>
                  <a:lnTo>
                    <a:pt x="7113912" y="8719"/>
                  </a:lnTo>
                  <a:lnTo>
                    <a:pt x="707059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33951" y="585851"/>
              <a:ext cx="7181850" cy="666750"/>
            </a:xfrm>
            <a:custGeom>
              <a:avLst/>
              <a:gdLst/>
              <a:ahLst/>
              <a:cxnLst/>
              <a:rect l="l" t="t" r="r" b="b"/>
              <a:pathLst>
                <a:path w="7181850" h="666750">
                  <a:moveTo>
                    <a:pt x="0" y="111125"/>
                  </a:moveTo>
                  <a:lnTo>
                    <a:pt x="8719" y="67829"/>
                  </a:lnTo>
                  <a:lnTo>
                    <a:pt x="32512" y="32512"/>
                  </a:lnTo>
                  <a:lnTo>
                    <a:pt x="67829" y="8719"/>
                  </a:lnTo>
                  <a:lnTo>
                    <a:pt x="111125" y="0"/>
                  </a:lnTo>
                  <a:lnTo>
                    <a:pt x="7070598" y="0"/>
                  </a:lnTo>
                  <a:lnTo>
                    <a:pt x="7113912" y="8719"/>
                  </a:lnTo>
                  <a:lnTo>
                    <a:pt x="7149274" y="32512"/>
                  </a:lnTo>
                  <a:lnTo>
                    <a:pt x="7173110" y="67829"/>
                  </a:lnTo>
                  <a:lnTo>
                    <a:pt x="7181850" y="111125"/>
                  </a:lnTo>
                  <a:lnTo>
                    <a:pt x="7181850" y="555498"/>
                  </a:lnTo>
                  <a:lnTo>
                    <a:pt x="7173110" y="598812"/>
                  </a:lnTo>
                  <a:lnTo>
                    <a:pt x="7149274" y="634174"/>
                  </a:lnTo>
                  <a:lnTo>
                    <a:pt x="7113912" y="658010"/>
                  </a:lnTo>
                  <a:lnTo>
                    <a:pt x="7070598" y="666750"/>
                  </a:lnTo>
                  <a:lnTo>
                    <a:pt x="111125" y="666750"/>
                  </a:lnTo>
                  <a:lnTo>
                    <a:pt x="67829" y="658010"/>
                  </a:lnTo>
                  <a:lnTo>
                    <a:pt x="32512" y="634174"/>
                  </a:lnTo>
                  <a:lnTo>
                    <a:pt x="8719" y="598812"/>
                  </a:lnTo>
                  <a:lnTo>
                    <a:pt x="0" y="555498"/>
                  </a:lnTo>
                  <a:lnTo>
                    <a:pt x="0" y="11112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59046" y="649922"/>
            <a:ext cx="1380490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dirty="0">
                <a:solidFill>
                  <a:srgbClr val="4471C4"/>
                </a:solidFill>
                <a:latin typeface="Calibri"/>
                <a:cs typeface="Calibri"/>
              </a:rPr>
              <a:t>Objective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7184" y="1245806"/>
            <a:ext cx="6772909" cy="691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Char char="•"/>
              <a:tabLst>
                <a:tab pos="241935" algn="l"/>
              </a:tabLst>
            </a:pPr>
            <a:r>
              <a:rPr sz="2150" spc="-229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2150" spc="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2150" spc="2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2150" spc="25" dirty="0">
                <a:solidFill>
                  <a:srgbClr val="005392"/>
                </a:solidFill>
                <a:latin typeface="Calibri"/>
                <a:cs typeface="Calibri"/>
              </a:rPr>
              <a:t>ili</a:t>
            </a:r>
            <a:r>
              <a:rPr sz="2150" spc="-105" dirty="0">
                <a:solidFill>
                  <a:srgbClr val="005392"/>
                </a:solidFill>
                <a:latin typeface="Calibri"/>
                <a:cs typeface="Calibri"/>
              </a:rPr>
              <a:t>z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215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b="1" spc="-20" dirty="0">
                <a:solidFill>
                  <a:srgbClr val="005392"/>
                </a:solidFill>
                <a:latin typeface="Courier New"/>
                <a:cs typeface="Courier New"/>
              </a:rPr>
              <a:t>dat</a:t>
            </a:r>
            <a:r>
              <a:rPr sz="2150" b="1" spc="15" dirty="0">
                <a:solidFill>
                  <a:srgbClr val="005392"/>
                </a:solidFill>
                <a:latin typeface="Courier New"/>
                <a:cs typeface="Courier New"/>
              </a:rPr>
              <a:t>a</a:t>
            </a:r>
            <a:r>
              <a:rPr sz="2150" b="1" spc="-64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150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2150" spc="3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2150" spc="-1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2150" spc="-10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2150" spc="1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2150" spc="30" dirty="0">
                <a:solidFill>
                  <a:srgbClr val="005392"/>
                </a:solidFill>
                <a:latin typeface="Calibri"/>
                <a:cs typeface="Calibri"/>
              </a:rPr>
              <a:t>li</a:t>
            </a:r>
            <a:r>
              <a:rPr sz="2150" spc="-25" dirty="0">
                <a:solidFill>
                  <a:srgbClr val="005392"/>
                </a:solidFill>
                <a:latin typeface="Calibri"/>
                <a:cs typeface="Calibri"/>
              </a:rPr>
              <a:t>z</a:t>
            </a:r>
            <a:r>
              <a:rPr sz="2150" spc="1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2150" spc="2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2150" spc="3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2150" spc="-1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2150" spc="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2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2150" spc="-15" dirty="0">
                <a:solidFill>
                  <a:srgbClr val="005392"/>
                </a:solidFill>
                <a:latin typeface="Calibri"/>
                <a:cs typeface="Calibri"/>
              </a:rPr>
              <a:t>oo</a:t>
            </a:r>
            <a:r>
              <a:rPr sz="2150" spc="30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s </a:t>
            </a:r>
            <a:r>
              <a:rPr sz="2150" spc="-60" dirty="0">
                <a:solidFill>
                  <a:srgbClr val="005392"/>
                </a:solidFill>
                <a:latin typeface="Calibri"/>
                <a:cs typeface="Calibri"/>
              </a:rPr>
              <a:t>f</a:t>
            </a:r>
            <a:r>
              <a:rPr sz="2150" spc="-1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2150" spc="1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2150" spc="40" dirty="0">
                <a:solidFill>
                  <a:srgbClr val="005392"/>
                </a:solidFill>
                <a:latin typeface="Calibri"/>
                <a:cs typeface="Calibri"/>
              </a:rPr>
              <a:t>x</a:t>
            </a:r>
            <a:r>
              <a:rPr sz="2150" spc="-10" dirty="0">
                <a:solidFill>
                  <a:srgbClr val="005392"/>
                </a:solidFill>
                <a:latin typeface="Calibri"/>
                <a:cs typeface="Calibri"/>
              </a:rPr>
              <a:t>p</a:t>
            </a:r>
            <a:r>
              <a:rPr sz="2150" spc="30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2150" spc="-1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2150" spc="-8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2150" spc="1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2150" spc="2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2150" spc="-1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2150" spc="-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y</a:t>
            </a:r>
            <a:r>
              <a:rPr sz="2150" spc="1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2150" spc="-10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2150" spc="1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2150" spc="30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2150" dirty="0">
                <a:solidFill>
                  <a:srgbClr val="005392"/>
                </a:solidFill>
                <a:latin typeface="Calibri"/>
                <a:cs typeface="Calibri"/>
              </a:rPr>
              <a:t>y</a:t>
            </a:r>
            <a:r>
              <a:rPr sz="2150" spc="-1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2150" spc="3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endParaRPr sz="21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dirty="0">
                <a:solidFill>
                  <a:srgbClr val="005392"/>
                </a:solidFill>
                <a:latin typeface="Calibri"/>
                <a:cs typeface="Calibri"/>
              </a:rPr>
              <a:t>of</a:t>
            </a:r>
            <a:r>
              <a:rPr sz="2150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005392"/>
                </a:solidFill>
                <a:latin typeface="Calibri"/>
                <a:cs typeface="Calibri"/>
              </a:rPr>
              <a:t>bike-sharing</a:t>
            </a:r>
            <a:r>
              <a:rPr sz="2150" spc="1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data.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27601" y="2294001"/>
            <a:ext cx="7194550" cy="679450"/>
            <a:chOff x="4427601" y="2294001"/>
            <a:chExt cx="7194550" cy="679450"/>
          </a:xfrm>
        </p:grpSpPr>
        <p:sp>
          <p:nvSpPr>
            <p:cNvPr id="9" name="object 9"/>
            <p:cNvSpPr/>
            <p:nvPr/>
          </p:nvSpPr>
          <p:spPr>
            <a:xfrm>
              <a:off x="4433951" y="2300351"/>
              <a:ext cx="7181850" cy="666750"/>
            </a:xfrm>
            <a:custGeom>
              <a:avLst/>
              <a:gdLst/>
              <a:ahLst/>
              <a:cxnLst/>
              <a:rect l="l" t="t" r="r" b="b"/>
              <a:pathLst>
                <a:path w="7181850" h="666750">
                  <a:moveTo>
                    <a:pt x="7070598" y="0"/>
                  </a:moveTo>
                  <a:lnTo>
                    <a:pt x="111125" y="0"/>
                  </a:lnTo>
                  <a:lnTo>
                    <a:pt x="67829" y="8719"/>
                  </a:lnTo>
                  <a:lnTo>
                    <a:pt x="32512" y="32512"/>
                  </a:lnTo>
                  <a:lnTo>
                    <a:pt x="8719" y="67829"/>
                  </a:lnTo>
                  <a:lnTo>
                    <a:pt x="0" y="111125"/>
                  </a:lnTo>
                  <a:lnTo>
                    <a:pt x="0" y="555498"/>
                  </a:lnTo>
                  <a:lnTo>
                    <a:pt x="8719" y="598812"/>
                  </a:lnTo>
                  <a:lnTo>
                    <a:pt x="32512" y="634174"/>
                  </a:lnTo>
                  <a:lnTo>
                    <a:pt x="67829" y="658010"/>
                  </a:lnTo>
                  <a:lnTo>
                    <a:pt x="111125" y="666750"/>
                  </a:lnTo>
                  <a:lnTo>
                    <a:pt x="7070598" y="666750"/>
                  </a:lnTo>
                  <a:lnTo>
                    <a:pt x="7113912" y="658010"/>
                  </a:lnTo>
                  <a:lnTo>
                    <a:pt x="7149274" y="634174"/>
                  </a:lnTo>
                  <a:lnTo>
                    <a:pt x="7173110" y="598812"/>
                  </a:lnTo>
                  <a:lnTo>
                    <a:pt x="7181850" y="555498"/>
                  </a:lnTo>
                  <a:lnTo>
                    <a:pt x="7181850" y="111125"/>
                  </a:lnTo>
                  <a:lnTo>
                    <a:pt x="7173110" y="67829"/>
                  </a:lnTo>
                  <a:lnTo>
                    <a:pt x="7149274" y="32512"/>
                  </a:lnTo>
                  <a:lnTo>
                    <a:pt x="7113912" y="8719"/>
                  </a:lnTo>
                  <a:lnTo>
                    <a:pt x="707059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33951" y="2300351"/>
              <a:ext cx="7181850" cy="666750"/>
            </a:xfrm>
            <a:custGeom>
              <a:avLst/>
              <a:gdLst/>
              <a:ahLst/>
              <a:cxnLst/>
              <a:rect l="l" t="t" r="r" b="b"/>
              <a:pathLst>
                <a:path w="7181850" h="666750">
                  <a:moveTo>
                    <a:pt x="0" y="111125"/>
                  </a:moveTo>
                  <a:lnTo>
                    <a:pt x="8719" y="67829"/>
                  </a:lnTo>
                  <a:lnTo>
                    <a:pt x="32512" y="32512"/>
                  </a:lnTo>
                  <a:lnTo>
                    <a:pt x="67829" y="8719"/>
                  </a:lnTo>
                  <a:lnTo>
                    <a:pt x="111125" y="0"/>
                  </a:lnTo>
                  <a:lnTo>
                    <a:pt x="7070598" y="0"/>
                  </a:lnTo>
                  <a:lnTo>
                    <a:pt x="7113912" y="8719"/>
                  </a:lnTo>
                  <a:lnTo>
                    <a:pt x="7149274" y="32512"/>
                  </a:lnTo>
                  <a:lnTo>
                    <a:pt x="7173110" y="67829"/>
                  </a:lnTo>
                  <a:lnTo>
                    <a:pt x="7181850" y="111125"/>
                  </a:lnTo>
                  <a:lnTo>
                    <a:pt x="7181850" y="555498"/>
                  </a:lnTo>
                  <a:lnTo>
                    <a:pt x="7173110" y="598812"/>
                  </a:lnTo>
                  <a:lnTo>
                    <a:pt x="7149274" y="634174"/>
                  </a:lnTo>
                  <a:lnTo>
                    <a:pt x="7113912" y="658010"/>
                  </a:lnTo>
                  <a:lnTo>
                    <a:pt x="7070598" y="666750"/>
                  </a:lnTo>
                  <a:lnTo>
                    <a:pt x="111125" y="666750"/>
                  </a:lnTo>
                  <a:lnTo>
                    <a:pt x="67829" y="658010"/>
                  </a:lnTo>
                  <a:lnTo>
                    <a:pt x="32512" y="634174"/>
                  </a:lnTo>
                  <a:lnTo>
                    <a:pt x="8719" y="598812"/>
                  </a:lnTo>
                  <a:lnTo>
                    <a:pt x="0" y="555498"/>
                  </a:lnTo>
                  <a:lnTo>
                    <a:pt x="0" y="11112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427601" y="5046726"/>
            <a:ext cx="7194550" cy="688975"/>
            <a:chOff x="4427601" y="5046726"/>
            <a:chExt cx="7194550" cy="688975"/>
          </a:xfrm>
        </p:grpSpPr>
        <p:sp>
          <p:nvSpPr>
            <p:cNvPr id="12" name="object 12"/>
            <p:cNvSpPr/>
            <p:nvPr/>
          </p:nvSpPr>
          <p:spPr>
            <a:xfrm>
              <a:off x="4433951" y="5053076"/>
              <a:ext cx="7181850" cy="676275"/>
            </a:xfrm>
            <a:custGeom>
              <a:avLst/>
              <a:gdLst/>
              <a:ahLst/>
              <a:cxnLst/>
              <a:rect l="l" t="t" r="r" b="b"/>
              <a:pathLst>
                <a:path w="7181850" h="676275">
                  <a:moveTo>
                    <a:pt x="7069074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563499"/>
                  </a:lnTo>
                  <a:lnTo>
                    <a:pt x="8850" y="607368"/>
                  </a:lnTo>
                  <a:lnTo>
                    <a:pt x="32988" y="643196"/>
                  </a:lnTo>
                  <a:lnTo>
                    <a:pt x="68794" y="667353"/>
                  </a:lnTo>
                  <a:lnTo>
                    <a:pt x="112649" y="676211"/>
                  </a:lnTo>
                  <a:lnTo>
                    <a:pt x="7069074" y="676211"/>
                  </a:lnTo>
                  <a:lnTo>
                    <a:pt x="7112948" y="667353"/>
                  </a:lnTo>
                  <a:lnTo>
                    <a:pt x="7148798" y="643196"/>
                  </a:lnTo>
                  <a:lnTo>
                    <a:pt x="7172979" y="607368"/>
                  </a:lnTo>
                  <a:lnTo>
                    <a:pt x="7181850" y="563499"/>
                  </a:lnTo>
                  <a:lnTo>
                    <a:pt x="7181850" y="112649"/>
                  </a:lnTo>
                  <a:lnTo>
                    <a:pt x="7172979" y="68794"/>
                  </a:lnTo>
                  <a:lnTo>
                    <a:pt x="7148798" y="32988"/>
                  </a:lnTo>
                  <a:lnTo>
                    <a:pt x="7112948" y="8850"/>
                  </a:lnTo>
                  <a:lnTo>
                    <a:pt x="706907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3951" y="5053076"/>
              <a:ext cx="7181850" cy="676275"/>
            </a:xfrm>
            <a:custGeom>
              <a:avLst/>
              <a:gdLst/>
              <a:ahLst/>
              <a:cxnLst/>
              <a:rect l="l" t="t" r="r" b="b"/>
              <a:pathLst>
                <a:path w="7181850" h="676275">
                  <a:moveTo>
                    <a:pt x="0" y="112649"/>
                  </a:moveTo>
                  <a:lnTo>
                    <a:pt x="8850" y="68794"/>
                  </a:lnTo>
                  <a:lnTo>
                    <a:pt x="32988" y="32988"/>
                  </a:lnTo>
                  <a:lnTo>
                    <a:pt x="68794" y="8850"/>
                  </a:lnTo>
                  <a:lnTo>
                    <a:pt x="112649" y="0"/>
                  </a:lnTo>
                  <a:lnTo>
                    <a:pt x="7069074" y="0"/>
                  </a:lnTo>
                  <a:lnTo>
                    <a:pt x="7112948" y="8850"/>
                  </a:lnTo>
                  <a:lnTo>
                    <a:pt x="7148798" y="32988"/>
                  </a:lnTo>
                  <a:lnTo>
                    <a:pt x="7172979" y="68794"/>
                  </a:lnTo>
                  <a:lnTo>
                    <a:pt x="7181850" y="112649"/>
                  </a:lnTo>
                  <a:lnTo>
                    <a:pt x="7181850" y="563499"/>
                  </a:lnTo>
                  <a:lnTo>
                    <a:pt x="7172979" y="607368"/>
                  </a:lnTo>
                  <a:lnTo>
                    <a:pt x="7148798" y="643196"/>
                  </a:lnTo>
                  <a:lnTo>
                    <a:pt x="7112948" y="667353"/>
                  </a:lnTo>
                  <a:lnTo>
                    <a:pt x="7069074" y="676211"/>
                  </a:lnTo>
                  <a:lnTo>
                    <a:pt x="112649" y="676211"/>
                  </a:lnTo>
                  <a:lnTo>
                    <a:pt x="68794" y="667353"/>
                  </a:lnTo>
                  <a:lnTo>
                    <a:pt x="32988" y="643196"/>
                  </a:lnTo>
                  <a:lnTo>
                    <a:pt x="8850" y="607368"/>
                  </a:lnTo>
                  <a:lnTo>
                    <a:pt x="0" y="563499"/>
                  </a:lnTo>
                  <a:lnTo>
                    <a:pt x="0" y="11264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59046" y="2171166"/>
            <a:ext cx="6804025" cy="420687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750" b="1" dirty="0">
                <a:solidFill>
                  <a:srgbClr val="4471C4"/>
                </a:solidFill>
                <a:latin typeface="Calibri"/>
                <a:cs typeface="Calibri"/>
              </a:rPr>
              <a:t>Data</a:t>
            </a:r>
            <a:r>
              <a:rPr sz="2750" b="1" spc="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4471C4"/>
                </a:solidFill>
                <a:latin typeface="Calibri"/>
                <a:cs typeface="Calibri"/>
              </a:rPr>
              <a:t>Visualization</a:t>
            </a:r>
            <a:r>
              <a:rPr sz="2750" b="1" spc="6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4471C4"/>
                </a:solidFill>
                <a:latin typeface="Calibri"/>
                <a:cs typeface="Calibri"/>
              </a:rPr>
              <a:t>with</a:t>
            </a:r>
            <a:r>
              <a:rPr sz="2750" b="1" spc="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750" b="1" spc="15" dirty="0">
                <a:solidFill>
                  <a:srgbClr val="4471C4"/>
                </a:solidFill>
                <a:latin typeface="Calibri"/>
                <a:cs typeface="Calibri"/>
              </a:rPr>
              <a:t>Tidyverse</a:t>
            </a:r>
            <a:r>
              <a:rPr sz="2750" b="1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750" b="1" spc="5" dirty="0">
                <a:solidFill>
                  <a:srgbClr val="4471C4"/>
                </a:solidFill>
                <a:latin typeface="Calibri"/>
                <a:cs typeface="Calibri"/>
              </a:rPr>
              <a:t>and</a:t>
            </a:r>
            <a:r>
              <a:rPr sz="2750" b="1" spc="7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750" b="1" spc="20" dirty="0">
                <a:solidFill>
                  <a:srgbClr val="4471C4"/>
                </a:solidFill>
                <a:latin typeface="Calibri"/>
                <a:cs typeface="Calibri"/>
              </a:rPr>
              <a:t>Ggplot</a:t>
            </a:r>
            <a:r>
              <a:rPr sz="2750" spc="20" dirty="0">
                <a:solidFill>
                  <a:srgbClr val="4471C4"/>
                </a:solidFill>
                <a:latin typeface="Calibri"/>
                <a:cs typeface="Calibri"/>
              </a:rPr>
              <a:t>:</a:t>
            </a:r>
            <a:endParaRPr sz="2750">
              <a:latin typeface="Calibri"/>
              <a:cs typeface="Calibri"/>
            </a:endParaRPr>
          </a:p>
          <a:p>
            <a:pPr marL="329565" indent="-229870">
              <a:lnSpc>
                <a:spcPts val="2530"/>
              </a:lnSpc>
              <a:spcBef>
                <a:spcPts val="1240"/>
              </a:spcBef>
              <a:buFont typeface="Calibri"/>
              <a:buChar char="•"/>
              <a:tabLst>
                <a:tab pos="330200" algn="l"/>
              </a:tabLst>
            </a:pPr>
            <a:r>
              <a:rPr sz="2150" b="1" spc="5" dirty="0">
                <a:solidFill>
                  <a:srgbClr val="005392"/>
                </a:solidFill>
                <a:latin typeface="Calibri"/>
                <a:cs typeface="Calibri"/>
              </a:rPr>
              <a:t>Histograms</a:t>
            </a: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2150" spc="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005392"/>
                </a:solidFill>
                <a:latin typeface="Calibri"/>
                <a:cs typeface="Calibri"/>
              </a:rPr>
              <a:t>Analyze</a:t>
            </a:r>
            <a:r>
              <a:rPr sz="2150" spc="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215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distributions</a:t>
            </a:r>
            <a:r>
              <a:rPr sz="2150" spc="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2150" spc="1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various</a:t>
            </a:r>
            <a:endParaRPr sz="2150">
              <a:latin typeface="Calibri"/>
              <a:cs typeface="Calibri"/>
            </a:endParaRPr>
          </a:p>
          <a:p>
            <a:pPr marL="329565">
              <a:lnSpc>
                <a:spcPts val="2530"/>
              </a:lnSpc>
            </a:pPr>
            <a:r>
              <a:rPr sz="2150" spc="-10" dirty="0">
                <a:solidFill>
                  <a:srgbClr val="005392"/>
                </a:solidFill>
                <a:latin typeface="Calibri"/>
                <a:cs typeface="Calibri"/>
              </a:rPr>
              <a:t>features.</a:t>
            </a:r>
            <a:endParaRPr sz="2150">
              <a:latin typeface="Calibri"/>
              <a:cs typeface="Calibri"/>
            </a:endParaRPr>
          </a:p>
          <a:p>
            <a:pPr marL="329565" indent="-229870">
              <a:lnSpc>
                <a:spcPct val="100000"/>
              </a:lnSpc>
              <a:spcBef>
                <a:spcPts val="350"/>
              </a:spcBef>
              <a:buFont typeface="Calibri"/>
              <a:buChar char="•"/>
              <a:tabLst>
                <a:tab pos="330200" algn="l"/>
              </a:tabLst>
            </a:pPr>
            <a:r>
              <a:rPr sz="2150" b="1" spc="10" dirty="0">
                <a:solidFill>
                  <a:srgbClr val="005392"/>
                </a:solidFill>
                <a:latin typeface="Calibri"/>
                <a:cs typeface="Calibri"/>
              </a:rPr>
              <a:t>Scatterplots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215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Examine</a:t>
            </a:r>
            <a:r>
              <a:rPr sz="2150" spc="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correlations</a:t>
            </a:r>
            <a:r>
              <a:rPr sz="2150" spc="1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5392"/>
                </a:solidFill>
                <a:latin typeface="Calibri"/>
                <a:cs typeface="Calibri"/>
              </a:rPr>
              <a:t>between</a:t>
            </a:r>
            <a:r>
              <a:rPr sz="2150" spc="1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-30" dirty="0">
                <a:solidFill>
                  <a:srgbClr val="005392"/>
                </a:solidFill>
                <a:latin typeface="Calibri"/>
                <a:cs typeface="Calibri"/>
              </a:rPr>
              <a:t>key</a:t>
            </a:r>
            <a:r>
              <a:rPr sz="2150" spc="1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5392"/>
                </a:solidFill>
                <a:latin typeface="Calibri"/>
                <a:cs typeface="Calibri"/>
              </a:rPr>
              <a:t>features.</a:t>
            </a:r>
            <a:endParaRPr sz="2150">
              <a:latin typeface="Calibri"/>
              <a:cs typeface="Calibri"/>
            </a:endParaRPr>
          </a:p>
          <a:p>
            <a:pPr marL="329565" indent="-229870">
              <a:lnSpc>
                <a:spcPts val="2530"/>
              </a:lnSpc>
              <a:spcBef>
                <a:spcPts val="350"/>
              </a:spcBef>
              <a:buFont typeface="Calibri"/>
              <a:buChar char="•"/>
              <a:tabLst>
                <a:tab pos="330200" algn="l"/>
              </a:tabLst>
            </a:pPr>
            <a:r>
              <a:rPr sz="2150" b="1" spc="-10" dirty="0">
                <a:solidFill>
                  <a:srgbClr val="005392"/>
                </a:solidFill>
                <a:latin typeface="Calibri"/>
                <a:cs typeface="Calibri"/>
              </a:rPr>
              <a:t>Box</a:t>
            </a:r>
            <a:r>
              <a:rPr sz="2150" b="1" spc="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b="1" spc="10" dirty="0">
                <a:solidFill>
                  <a:srgbClr val="005392"/>
                </a:solidFill>
                <a:latin typeface="Calibri"/>
                <a:cs typeface="Calibri"/>
              </a:rPr>
              <a:t>Plots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2150" spc="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5392"/>
                </a:solidFill>
                <a:latin typeface="Calibri"/>
                <a:cs typeface="Calibri"/>
              </a:rPr>
              <a:t>Identify</a:t>
            </a:r>
            <a:r>
              <a:rPr sz="2150" spc="1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outliers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2150" spc="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005392"/>
                </a:solidFill>
                <a:latin typeface="Calibri"/>
                <a:cs typeface="Calibri"/>
              </a:rPr>
              <a:t>unusual</a:t>
            </a:r>
            <a:r>
              <a:rPr sz="2150" spc="1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5392"/>
                </a:solidFill>
                <a:latin typeface="Calibri"/>
                <a:cs typeface="Calibri"/>
              </a:rPr>
              <a:t>patterns</a:t>
            </a:r>
            <a:r>
              <a:rPr sz="2150" spc="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005392"/>
                </a:solidFill>
                <a:latin typeface="Calibri"/>
                <a:cs typeface="Calibri"/>
              </a:rPr>
              <a:t>in</a:t>
            </a:r>
            <a:r>
              <a:rPr sz="215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endParaRPr sz="2150">
              <a:latin typeface="Calibri"/>
              <a:cs typeface="Calibri"/>
            </a:endParaRPr>
          </a:p>
          <a:p>
            <a:pPr marL="329565">
              <a:lnSpc>
                <a:spcPts val="2530"/>
              </a:lnSpc>
            </a:pP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data.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750" spc="-30" dirty="0">
                <a:solidFill>
                  <a:srgbClr val="4471C4"/>
                </a:solidFill>
                <a:latin typeface="Calibri"/>
                <a:cs typeface="Calibri"/>
              </a:rPr>
              <a:t>Tools</a:t>
            </a:r>
            <a:r>
              <a:rPr sz="27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750" spc="5" dirty="0">
                <a:solidFill>
                  <a:srgbClr val="4471C4"/>
                </a:solidFill>
                <a:latin typeface="Calibri"/>
                <a:cs typeface="Calibri"/>
              </a:rPr>
              <a:t>and </a:t>
            </a:r>
            <a:r>
              <a:rPr sz="2750" spc="-25" dirty="0">
                <a:solidFill>
                  <a:srgbClr val="4471C4"/>
                </a:solidFill>
                <a:latin typeface="Calibri"/>
                <a:cs typeface="Calibri"/>
              </a:rPr>
              <a:t>Technologies</a:t>
            </a:r>
            <a:endParaRPr sz="2750">
              <a:latin typeface="Calibri"/>
              <a:cs typeface="Calibri"/>
            </a:endParaRPr>
          </a:p>
          <a:p>
            <a:pPr marL="329565" indent="-229870">
              <a:lnSpc>
                <a:spcPts val="2530"/>
              </a:lnSpc>
              <a:spcBef>
                <a:spcPts val="1245"/>
              </a:spcBef>
              <a:buChar char="•"/>
              <a:tabLst>
                <a:tab pos="330200" algn="l"/>
              </a:tabLst>
            </a:pPr>
            <a:r>
              <a:rPr sz="2150" spc="-5" dirty="0">
                <a:solidFill>
                  <a:srgbClr val="005392"/>
                </a:solidFill>
                <a:latin typeface="Calibri"/>
                <a:cs typeface="Calibri"/>
              </a:rPr>
              <a:t>Tidyverse</a:t>
            </a:r>
            <a:r>
              <a:rPr sz="2150" spc="1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215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Ggplot</a:t>
            </a:r>
            <a:r>
              <a:rPr sz="2150" spc="1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215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215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manipulation</a:t>
            </a:r>
            <a:r>
              <a:rPr sz="2150" spc="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endParaRPr sz="2150">
              <a:latin typeface="Calibri"/>
              <a:cs typeface="Calibri"/>
            </a:endParaRPr>
          </a:p>
          <a:p>
            <a:pPr marL="329565">
              <a:lnSpc>
                <a:spcPts val="2530"/>
              </a:lnSpc>
            </a:pPr>
            <a:r>
              <a:rPr sz="2150" spc="5" dirty="0">
                <a:solidFill>
                  <a:srgbClr val="005392"/>
                </a:solidFill>
                <a:latin typeface="Calibri"/>
                <a:cs typeface="Calibri"/>
              </a:rPr>
              <a:t>visualization</a:t>
            </a:r>
            <a:r>
              <a:rPr sz="21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005392"/>
                </a:solidFill>
                <a:latin typeface="Calibri"/>
                <a:cs typeface="Calibri"/>
              </a:rPr>
              <a:t>in</a:t>
            </a:r>
            <a:r>
              <a:rPr sz="21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5392"/>
                </a:solidFill>
                <a:latin typeface="Calibri"/>
                <a:cs typeface="Calibri"/>
              </a:rPr>
              <a:t>R.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56336"/>
            <a:ext cx="582295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25" dirty="0"/>
              <a:t>Predictive</a:t>
            </a:r>
            <a:r>
              <a:rPr sz="3950" spc="-20" dirty="0"/>
              <a:t> </a:t>
            </a:r>
            <a:r>
              <a:rPr sz="3950" spc="25" dirty="0"/>
              <a:t>analysis</a:t>
            </a:r>
            <a:endParaRPr sz="3950"/>
          </a:p>
        </p:txBody>
      </p:sp>
      <p:grpSp>
        <p:nvGrpSpPr>
          <p:cNvPr id="3" name="object 3"/>
          <p:cNvGrpSpPr/>
          <p:nvPr/>
        </p:nvGrpSpPr>
        <p:grpSpPr>
          <a:xfrm>
            <a:off x="858614" y="1801175"/>
            <a:ext cx="998219" cy="970280"/>
            <a:chOff x="858614" y="1801175"/>
            <a:chExt cx="998219" cy="970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3210" y="1801175"/>
              <a:ext cx="190077" cy="1916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8608" y="1950148"/>
              <a:ext cx="998219" cy="821690"/>
            </a:xfrm>
            <a:custGeom>
              <a:avLst/>
              <a:gdLst/>
              <a:ahLst/>
              <a:cxnLst/>
              <a:rect l="l" t="t" r="r" b="b"/>
              <a:pathLst>
                <a:path w="998219" h="821689">
                  <a:moveTo>
                    <a:pt x="403923" y="617575"/>
                  </a:moveTo>
                  <a:lnTo>
                    <a:pt x="398589" y="570852"/>
                  </a:lnTo>
                  <a:lnTo>
                    <a:pt x="383413" y="527977"/>
                  </a:lnTo>
                  <a:lnTo>
                    <a:pt x="359587" y="490169"/>
                  </a:lnTo>
                  <a:lnTo>
                    <a:pt x="356400" y="486956"/>
                  </a:lnTo>
                  <a:lnTo>
                    <a:pt x="356400" y="617575"/>
                  </a:lnTo>
                  <a:lnTo>
                    <a:pt x="348551" y="666889"/>
                  </a:lnTo>
                  <a:lnTo>
                    <a:pt x="326669" y="709637"/>
                  </a:lnTo>
                  <a:lnTo>
                    <a:pt x="293268" y="743318"/>
                  </a:lnTo>
                  <a:lnTo>
                    <a:pt x="250863" y="765365"/>
                  </a:lnTo>
                  <a:lnTo>
                    <a:pt x="201955" y="773290"/>
                  </a:lnTo>
                  <a:lnTo>
                    <a:pt x="153047" y="765365"/>
                  </a:lnTo>
                  <a:lnTo>
                    <a:pt x="110642" y="743318"/>
                  </a:lnTo>
                  <a:lnTo>
                    <a:pt x="77254" y="709637"/>
                  </a:lnTo>
                  <a:lnTo>
                    <a:pt x="55372" y="666889"/>
                  </a:lnTo>
                  <a:lnTo>
                    <a:pt x="47523" y="617575"/>
                  </a:lnTo>
                  <a:lnTo>
                    <a:pt x="55372" y="568274"/>
                  </a:lnTo>
                  <a:lnTo>
                    <a:pt x="77254" y="525513"/>
                  </a:lnTo>
                  <a:lnTo>
                    <a:pt x="110642" y="491845"/>
                  </a:lnTo>
                  <a:lnTo>
                    <a:pt x="153047" y="469785"/>
                  </a:lnTo>
                  <a:lnTo>
                    <a:pt x="201955" y="461873"/>
                  </a:lnTo>
                  <a:lnTo>
                    <a:pt x="250863" y="469785"/>
                  </a:lnTo>
                  <a:lnTo>
                    <a:pt x="293268" y="491845"/>
                  </a:lnTo>
                  <a:lnTo>
                    <a:pt x="326669" y="525513"/>
                  </a:lnTo>
                  <a:lnTo>
                    <a:pt x="348551" y="568274"/>
                  </a:lnTo>
                  <a:lnTo>
                    <a:pt x="356400" y="617575"/>
                  </a:lnTo>
                  <a:lnTo>
                    <a:pt x="356400" y="486956"/>
                  </a:lnTo>
                  <a:lnTo>
                    <a:pt x="328333" y="458660"/>
                  </a:lnTo>
                  <a:lnTo>
                    <a:pt x="290830" y="434632"/>
                  </a:lnTo>
                  <a:lnTo>
                    <a:pt x="248310" y="419341"/>
                  </a:lnTo>
                  <a:lnTo>
                    <a:pt x="201955" y="413969"/>
                  </a:lnTo>
                  <a:lnTo>
                    <a:pt x="155613" y="419341"/>
                  </a:lnTo>
                  <a:lnTo>
                    <a:pt x="113080" y="434632"/>
                  </a:lnTo>
                  <a:lnTo>
                    <a:pt x="75590" y="458660"/>
                  </a:lnTo>
                  <a:lnTo>
                    <a:pt x="44323" y="490169"/>
                  </a:lnTo>
                  <a:lnTo>
                    <a:pt x="20497" y="527977"/>
                  </a:lnTo>
                  <a:lnTo>
                    <a:pt x="5321" y="570852"/>
                  </a:lnTo>
                  <a:lnTo>
                    <a:pt x="0" y="617575"/>
                  </a:lnTo>
                  <a:lnTo>
                    <a:pt x="5321" y="664311"/>
                  </a:lnTo>
                  <a:lnTo>
                    <a:pt x="20497" y="707186"/>
                  </a:lnTo>
                  <a:lnTo>
                    <a:pt x="44323" y="744982"/>
                  </a:lnTo>
                  <a:lnTo>
                    <a:pt x="75590" y="776503"/>
                  </a:lnTo>
                  <a:lnTo>
                    <a:pt x="113080" y="800519"/>
                  </a:lnTo>
                  <a:lnTo>
                    <a:pt x="155613" y="815822"/>
                  </a:lnTo>
                  <a:lnTo>
                    <a:pt x="201955" y="821194"/>
                  </a:lnTo>
                  <a:lnTo>
                    <a:pt x="248310" y="815822"/>
                  </a:lnTo>
                  <a:lnTo>
                    <a:pt x="290830" y="800519"/>
                  </a:lnTo>
                  <a:lnTo>
                    <a:pt x="328333" y="776503"/>
                  </a:lnTo>
                  <a:lnTo>
                    <a:pt x="359587" y="744982"/>
                  </a:lnTo>
                  <a:lnTo>
                    <a:pt x="383413" y="707186"/>
                  </a:lnTo>
                  <a:lnTo>
                    <a:pt x="398589" y="664311"/>
                  </a:lnTo>
                  <a:lnTo>
                    <a:pt x="403923" y="617575"/>
                  </a:lnTo>
                  <a:close/>
                </a:path>
                <a:path w="998219" h="821689">
                  <a:moveTo>
                    <a:pt x="807834" y="204368"/>
                  </a:moveTo>
                  <a:lnTo>
                    <a:pt x="804087" y="185762"/>
                  </a:lnTo>
                  <a:lnTo>
                    <a:pt x="793877" y="170522"/>
                  </a:lnTo>
                  <a:lnTo>
                    <a:pt x="778764" y="160235"/>
                  </a:lnTo>
                  <a:lnTo>
                    <a:pt x="760310" y="156451"/>
                  </a:lnTo>
                  <a:lnTo>
                    <a:pt x="643890" y="156451"/>
                  </a:lnTo>
                  <a:lnTo>
                    <a:pt x="627392" y="139687"/>
                  </a:lnTo>
                  <a:lnTo>
                    <a:pt x="528624" y="39725"/>
                  </a:lnTo>
                  <a:lnTo>
                    <a:pt x="506082" y="17513"/>
                  </a:lnTo>
                  <a:lnTo>
                    <a:pt x="481457" y="3314"/>
                  </a:lnTo>
                  <a:lnTo>
                    <a:pt x="454253" y="0"/>
                  </a:lnTo>
                  <a:lnTo>
                    <a:pt x="427736" y="7239"/>
                  </a:lnTo>
                  <a:lnTo>
                    <a:pt x="405104" y="24701"/>
                  </a:lnTo>
                  <a:lnTo>
                    <a:pt x="243535" y="210350"/>
                  </a:lnTo>
                  <a:lnTo>
                    <a:pt x="229438" y="235191"/>
                  </a:lnTo>
                  <a:lnTo>
                    <a:pt x="226021" y="262597"/>
                  </a:lnTo>
                  <a:lnTo>
                    <a:pt x="232841" y="289344"/>
                  </a:lnTo>
                  <a:lnTo>
                    <a:pt x="260324" y="320090"/>
                  </a:lnTo>
                  <a:lnTo>
                    <a:pt x="272046" y="325335"/>
                  </a:lnTo>
                  <a:lnTo>
                    <a:pt x="450253" y="397192"/>
                  </a:lnTo>
                  <a:lnTo>
                    <a:pt x="450253" y="616381"/>
                  </a:lnTo>
                  <a:lnTo>
                    <a:pt x="479323" y="660514"/>
                  </a:lnTo>
                  <a:lnTo>
                    <a:pt x="497763" y="664286"/>
                  </a:lnTo>
                  <a:lnTo>
                    <a:pt x="516216" y="660514"/>
                  </a:lnTo>
                  <a:lnTo>
                    <a:pt x="531329" y="650214"/>
                  </a:lnTo>
                  <a:lnTo>
                    <a:pt x="541540" y="634987"/>
                  </a:lnTo>
                  <a:lnTo>
                    <a:pt x="545287" y="616381"/>
                  </a:lnTo>
                  <a:lnTo>
                    <a:pt x="545287" y="364858"/>
                  </a:lnTo>
                  <a:lnTo>
                    <a:pt x="528243" y="327799"/>
                  </a:lnTo>
                  <a:lnTo>
                    <a:pt x="384911" y="264248"/>
                  </a:lnTo>
                  <a:lnTo>
                    <a:pt x="493014" y="139687"/>
                  </a:lnTo>
                  <a:lnTo>
                    <a:pt x="590435" y="237896"/>
                  </a:lnTo>
                  <a:lnTo>
                    <a:pt x="623697" y="252272"/>
                  </a:lnTo>
                  <a:lnTo>
                    <a:pt x="760310" y="252272"/>
                  </a:lnTo>
                  <a:lnTo>
                    <a:pt x="778764" y="248488"/>
                  </a:lnTo>
                  <a:lnTo>
                    <a:pt x="793877" y="238201"/>
                  </a:lnTo>
                  <a:lnTo>
                    <a:pt x="804087" y="222961"/>
                  </a:lnTo>
                  <a:lnTo>
                    <a:pt x="807834" y="204368"/>
                  </a:lnTo>
                  <a:close/>
                </a:path>
                <a:path w="998219" h="821689">
                  <a:moveTo>
                    <a:pt x="997915" y="617575"/>
                  </a:moveTo>
                  <a:lnTo>
                    <a:pt x="992581" y="570852"/>
                  </a:lnTo>
                  <a:lnTo>
                    <a:pt x="977404" y="527977"/>
                  </a:lnTo>
                  <a:lnTo>
                    <a:pt x="953579" y="490169"/>
                  </a:lnTo>
                  <a:lnTo>
                    <a:pt x="950391" y="486956"/>
                  </a:lnTo>
                  <a:lnTo>
                    <a:pt x="950391" y="617575"/>
                  </a:lnTo>
                  <a:lnTo>
                    <a:pt x="942543" y="666889"/>
                  </a:lnTo>
                  <a:lnTo>
                    <a:pt x="920661" y="709637"/>
                  </a:lnTo>
                  <a:lnTo>
                    <a:pt x="887260" y="743318"/>
                  </a:lnTo>
                  <a:lnTo>
                    <a:pt x="844854" y="765365"/>
                  </a:lnTo>
                  <a:lnTo>
                    <a:pt x="795947" y="773290"/>
                  </a:lnTo>
                  <a:lnTo>
                    <a:pt x="747039" y="765365"/>
                  </a:lnTo>
                  <a:lnTo>
                    <a:pt x="704634" y="743318"/>
                  </a:lnTo>
                  <a:lnTo>
                    <a:pt x="671245" y="709637"/>
                  </a:lnTo>
                  <a:lnTo>
                    <a:pt x="649363" y="666889"/>
                  </a:lnTo>
                  <a:lnTo>
                    <a:pt x="641515" y="617575"/>
                  </a:lnTo>
                  <a:lnTo>
                    <a:pt x="649363" y="568274"/>
                  </a:lnTo>
                  <a:lnTo>
                    <a:pt x="671245" y="525513"/>
                  </a:lnTo>
                  <a:lnTo>
                    <a:pt x="704634" y="491845"/>
                  </a:lnTo>
                  <a:lnTo>
                    <a:pt x="747039" y="469785"/>
                  </a:lnTo>
                  <a:lnTo>
                    <a:pt x="795947" y="461873"/>
                  </a:lnTo>
                  <a:lnTo>
                    <a:pt x="844854" y="469785"/>
                  </a:lnTo>
                  <a:lnTo>
                    <a:pt x="887260" y="491845"/>
                  </a:lnTo>
                  <a:lnTo>
                    <a:pt x="920661" y="525513"/>
                  </a:lnTo>
                  <a:lnTo>
                    <a:pt x="942543" y="568274"/>
                  </a:lnTo>
                  <a:lnTo>
                    <a:pt x="950391" y="617575"/>
                  </a:lnTo>
                  <a:lnTo>
                    <a:pt x="950391" y="486956"/>
                  </a:lnTo>
                  <a:lnTo>
                    <a:pt x="922324" y="458660"/>
                  </a:lnTo>
                  <a:lnTo>
                    <a:pt x="884821" y="434632"/>
                  </a:lnTo>
                  <a:lnTo>
                    <a:pt x="842302" y="419341"/>
                  </a:lnTo>
                  <a:lnTo>
                    <a:pt x="795947" y="413969"/>
                  </a:lnTo>
                  <a:lnTo>
                    <a:pt x="749604" y="419341"/>
                  </a:lnTo>
                  <a:lnTo>
                    <a:pt x="707072" y="434632"/>
                  </a:lnTo>
                  <a:lnTo>
                    <a:pt x="669582" y="458660"/>
                  </a:lnTo>
                  <a:lnTo>
                    <a:pt x="638314" y="490169"/>
                  </a:lnTo>
                  <a:lnTo>
                    <a:pt x="614502" y="527977"/>
                  </a:lnTo>
                  <a:lnTo>
                    <a:pt x="599325" y="570852"/>
                  </a:lnTo>
                  <a:lnTo>
                    <a:pt x="593991" y="617575"/>
                  </a:lnTo>
                  <a:lnTo>
                    <a:pt x="599325" y="664311"/>
                  </a:lnTo>
                  <a:lnTo>
                    <a:pt x="614502" y="707186"/>
                  </a:lnTo>
                  <a:lnTo>
                    <a:pt x="638314" y="744982"/>
                  </a:lnTo>
                  <a:lnTo>
                    <a:pt x="669582" y="776503"/>
                  </a:lnTo>
                  <a:lnTo>
                    <a:pt x="707072" y="800519"/>
                  </a:lnTo>
                  <a:lnTo>
                    <a:pt x="749604" y="815822"/>
                  </a:lnTo>
                  <a:lnTo>
                    <a:pt x="795947" y="821194"/>
                  </a:lnTo>
                  <a:lnTo>
                    <a:pt x="842302" y="815822"/>
                  </a:lnTo>
                  <a:lnTo>
                    <a:pt x="884821" y="800519"/>
                  </a:lnTo>
                  <a:lnTo>
                    <a:pt x="922324" y="776503"/>
                  </a:lnTo>
                  <a:lnTo>
                    <a:pt x="953579" y="744982"/>
                  </a:lnTo>
                  <a:lnTo>
                    <a:pt x="977404" y="707186"/>
                  </a:lnTo>
                  <a:lnTo>
                    <a:pt x="992581" y="664311"/>
                  </a:lnTo>
                  <a:lnTo>
                    <a:pt x="997915" y="617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5809" y="2987357"/>
            <a:ext cx="906144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4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b</a:t>
            </a:r>
            <a:r>
              <a:rPr sz="1700" b="1" spc="10" dirty="0">
                <a:solidFill>
                  <a:srgbClr val="005392"/>
                </a:solidFill>
                <a:latin typeface="Calibri"/>
                <a:cs typeface="Calibri"/>
              </a:rPr>
              <a:t>j</a:t>
            </a:r>
            <a:r>
              <a:rPr sz="1700" b="1" spc="35" dirty="0">
                <a:solidFill>
                  <a:srgbClr val="005392"/>
                </a:solidFill>
                <a:latin typeface="Calibri"/>
                <a:cs typeface="Calibri"/>
              </a:rPr>
              <a:t>ec</a:t>
            </a:r>
            <a:r>
              <a:rPr sz="1700" b="1" spc="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b="1" spc="1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700" b="1" spc="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5809" y="3573081"/>
            <a:ext cx="3072765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229"/>
              </a:spcBef>
            </a:pPr>
            <a:r>
              <a:rPr sz="1250" spc="-75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1250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develop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and 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refine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predictive models 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for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estimating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hourly</a:t>
            </a:r>
            <a:r>
              <a:rPr sz="1250" spc="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-5" dirty="0">
                <a:solidFill>
                  <a:srgbClr val="005392"/>
                </a:solidFill>
                <a:latin typeface="Calibri"/>
                <a:cs typeface="Calibri"/>
              </a:rPr>
              <a:t>bike</a:t>
            </a:r>
            <a:r>
              <a:rPr sz="1250" spc="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rental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counts</a:t>
            </a:r>
            <a:r>
              <a:rPr sz="125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using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the </a:t>
            </a:r>
            <a:r>
              <a:rPr sz="1250" spc="-2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bike-sharing</a:t>
            </a:r>
            <a:r>
              <a:rPr sz="1250" spc="1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demand</a:t>
            </a:r>
            <a:r>
              <a:rPr sz="1250" spc="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datasets.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63605" y="2322194"/>
            <a:ext cx="760730" cy="287655"/>
          </a:xfrm>
          <a:custGeom>
            <a:avLst/>
            <a:gdLst/>
            <a:ahLst/>
            <a:cxnLst/>
            <a:rect l="l" t="t" r="r" b="b"/>
            <a:pathLst>
              <a:path w="760729" h="287655">
                <a:moveTo>
                  <a:pt x="760310" y="42875"/>
                </a:moveTo>
                <a:lnTo>
                  <a:pt x="756970" y="26187"/>
                </a:lnTo>
                <a:lnTo>
                  <a:pt x="747864" y="12560"/>
                </a:lnTo>
                <a:lnTo>
                  <a:pt x="734339" y="3365"/>
                </a:lnTo>
                <a:lnTo>
                  <a:pt x="717791" y="0"/>
                </a:lnTo>
                <a:lnTo>
                  <a:pt x="380161" y="0"/>
                </a:lnTo>
                <a:lnTo>
                  <a:pt x="380161" y="95821"/>
                </a:lnTo>
                <a:lnTo>
                  <a:pt x="378294" y="105143"/>
                </a:lnTo>
                <a:lnTo>
                  <a:pt x="373202" y="112763"/>
                </a:lnTo>
                <a:lnTo>
                  <a:pt x="365645" y="117894"/>
                </a:lnTo>
                <a:lnTo>
                  <a:pt x="356400" y="119773"/>
                </a:lnTo>
                <a:lnTo>
                  <a:pt x="347154" y="117894"/>
                </a:lnTo>
                <a:lnTo>
                  <a:pt x="339598" y="112763"/>
                </a:lnTo>
                <a:lnTo>
                  <a:pt x="334505" y="105143"/>
                </a:lnTo>
                <a:lnTo>
                  <a:pt x="332638" y="95821"/>
                </a:lnTo>
                <a:lnTo>
                  <a:pt x="334505" y="86499"/>
                </a:lnTo>
                <a:lnTo>
                  <a:pt x="339598" y="78879"/>
                </a:lnTo>
                <a:lnTo>
                  <a:pt x="347154" y="73748"/>
                </a:lnTo>
                <a:lnTo>
                  <a:pt x="356400" y="71856"/>
                </a:lnTo>
                <a:lnTo>
                  <a:pt x="365645" y="73748"/>
                </a:lnTo>
                <a:lnTo>
                  <a:pt x="373202" y="78879"/>
                </a:lnTo>
                <a:lnTo>
                  <a:pt x="378294" y="86499"/>
                </a:lnTo>
                <a:lnTo>
                  <a:pt x="380161" y="95821"/>
                </a:lnTo>
                <a:lnTo>
                  <a:pt x="380161" y="0"/>
                </a:lnTo>
                <a:lnTo>
                  <a:pt x="261366" y="0"/>
                </a:lnTo>
                <a:lnTo>
                  <a:pt x="261366" y="95821"/>
                </a:lnTo>
                <a:lnTo>
                  <a:pt x="259499" y="105143"/>
                </a:lnTo>
                <a:lnTo>
                  <a:pt x="254406" y="112763"/>
                </a:lnTo>
                <a:lnTo>
                  <a:pt x="246849" y="117894"/>
                </a:lnTo>
                <a:lnTo>
                  <a:pt x="237604" y="119773"/>
                </a:lnTo>
                <a:lnTo>
                  <a:pt x="228346" y="117894"/>
                </a:lnTo>
                <a:lnTo>
                  <a:pt x="220802" y="112763"/>
                </a:lnTo>
                <a:lnTo>
                  <a:pt x="215709" y="105143"/>
                </a:lnTo>
                <a:lnTo>
                  <a:pt x="213842" y="95821"/>
                </a:lnTo>
                <a:lnTo>
                  <a:pt x="215709" y="86499"/>
                </a:lnTo>
                <a:lnTo>
                  <a:pt x="220802" y="78879"/>
                </a:lnTo>
                <a:lnTo>
                  <a:pt x="228346" y="73748"/>
                </a:lnTo>
                <a:lnTo>
                  <a:pt x="237604" y="71856"/>
                </a:lnTo>
                <a:lnTo>
                  <a:pt x="246849" y="73748"/>
                </a:lnTo>
                <a:lnTo>
                  <a:pt x="254406" y="78879"/>
                </a:lnTo>
                <a:lnTo>
                  <a:pt x="259499" y="86499"/>
                </a:lnTo>
                <a:lnTo>
                  <a:pt x="261366" y="95821"/>
                </a:lnTo>
                <a:lnTo>
                  <a:pt x="261366" y="0"/>
                </a:lnTo>
                <a:lnTo>
                  <a:pt x="142557" y="0"/>
                </a:lnTo>
                <a:lnTo>
                  <a:pt x="142557" y="95821"/>
                </a:lnTo>
                <a:lnTo>
                  <a:pt x="140690" y="105143"/>
                </a:lnTo>
                <a:lnTo>
                  <a:pt x="135597" y="112763"/>
                </a:lnTo>
                <a:lnTo>
                  <a:pt x="128054" y="117894"/>
                </a:lnTo>
                <a:lnTo>
                  <a:pt x="118808" y="119773"/>
                </a:lnTo>
                <a:lnTo>
                  <a:pt x="109550" y="117894"/>
                </a:lnTo>
                <a:lnTo>
                  <a:pt x="101993" y="112763"/>
                </a:lnTo>
                <a:lnTo>
                  <a:pt x="96913" y="105143"/>
                </a:lnTo>
                <a:lnTo>
                  <a:pt x="95046" y="95821"/>
                </a:lnTo>
                <a:lnTo>
                  <a:pt x="96913" y="86499"/>
                </a:lnTo>
                <a:lnTo>
                  <a:pt x="101993" y="78879"/>
                </a:lnTo>
                <a:lnTo>
                  <a:pt x="109550" y="73748"/>
                </a:lnTo>
                <a:lnTo>
                  <a:pt x="118808" y="71856"/>
                </a:lnTo>
                <a:lnTo>
                  <a:pt x="128054" y="73748"/>
                </a:lnTo>
                <a:lnTo>
                  <a:pt x="135597" y="78879"/>
                </a:lnTo>
                <a:lnTo>
                  <a:pt x="140690" y="86499"/>
                </a:lnTo>
                <a:lnTo>
                  <a:pt x="142557" y="95821"/>
                </a:lnTo>
                <a:lnTo>
                  <a:pt x="142557" y="0"/>
                </a:lnTo>
                <a:lnTo>
                  <a:pt x="42532" y="0"/>
                </a:lnTo>
                <a:lnTo>
                  <a:pt x="25984" y="3365"/>
                </a:lnTo>
                <a:lnTo>
                  <a:pt x="12458" y="12560"/>
                </a:lnTo>
                <a:lnTo>
                  <a:pt x="3352" y="26187"/>
                </a:lnTo>
                <a:lnTo>
                  <a:pt x="0" y="42875"/>
                </a:lnTo>
                <a:lnTo>
                  <a:pt x="0" y="148755"/>
                </a:lnTo>
                <a:lnTo>
                  <a:pt x="3352" y="165442"/>
                </a:lnTo>
                <a:lnTo>
                  <a:pt x="12458" y="179082"/>
                </a:lnTo>
                <a:lnTo>
                  <a:pt x="25984" y="188264"/>
                </a:lnTo>
                <a:lnTo>
                  <a:pt x="42532" y="191630"/>
                </a:lnTo>
                <a:lnTo>
                  <a:pt x="344525" y="191630"/>
                </a:lnTo>
                <a:lnTo>
                  <a:pt x="344525" y="287451"/>
                </a:lnTo>
                <a:lnTo>
                  <a:pt x="415798" y="287451"/>
                </a:lnTo>
                <a:lnTo>
                  <a:pt x="415798" y="191630"/>
                </a:lnTo>
                <a:lnTo>
                  <a:pt x="717791" y="191630"/>
                </a:lnTo>
                <a:lnTo>
                  <a:pt x="734339" y="188264"/>
                </a:lnTo>
                <a:lnTo>
                  <a:pt x="747864" y="179082"/>
                </a:lnTo>
                <a:lnTo>
                  <a:pt x="756970" y="165442"/>
                </a:lnTo>
                <a:lnTo>
                  <a:pt x="760310" y="148755"/>
                </a:lnTo>
                <a:lnTo>
                  <a:pt x="760310" y="119773"/>
                </a:lnTo>
                <a:lnTo>
                  <a:pt x="760310" y="71856"/>
                </a:lnTo>
                <a:lnTo>
                  <a:pt x="760310" y="428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8131" y="2657552"/>
            <a:ext cx="71755" cy="72390"/>
          </a:xfrm>
          <a:custGeom>
            <a:avLst/>
            <a:gdLst/>
            <a:ahLst/>
            <a:cxnLst/>
            <a:rect l="l" t="t" r="r" b="b"/>
            <a:pathLst>
              <a:path w="71754" h="72389">
                <a:moveTo>
                  <a:pt x="71279" y="0"/>
                </a:moveTo>
                <a:lnTo>
                  <a:pt x="0" y="0"/>
                </a:lnTo>
                <a:lnTo>
                  <a:pt x="0" y="71863"/>
                </a:lnTo>
                <a:lnTo>
                  <a:pt x="71279" y="71863"/>
                </a:lnTo>
                <a:lnTo>
                  <a:pt x="712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26930" y="2657552"/>
            <a:ext cx="344805" cy="72390"/>
          </a:xfrm>
          <a:custGeom>
            <a:avLst/>
            <a:gdLst/>
            <a:ahLst/>
            <a:cxnLst/>
            <a:rect l="l" t="t" r="r" b="b"/>
            <a:pathLst>
              <a:path w="344804" h="72389">
                <a:moveTo>
                  <a:pt x="344515" y="0"/>
                </a:moveTo>
                <a:lnTo>
                  <a:pt x="0" y="0"/>
                </a:lnTo>
                <a:lnTo>
                  <a:pt x="0" y="71863"/>
                </a:lnTo>
                <a:lnTo>
                  <a:pt x="344515" y="71863"/>
                </a:lnTo>
                <a:lnTo>
                  <a:pt x="3445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16093" y="2657552"/>
            <a:ext cx="344805" cy="72390"/>
          </a:xfrm>
          <a:custGeom>
            <a:avLst/>
            <a:gdLst/>
            <a:ahLst/>
            <a:cxnLst/>
            <a:rect l="l" t="t" r="r" b="b"/>
            <a:pathLst>
              <a:path w="344804" h="72389">
                <a:moveTo>
                  <a:pt x="344515" y="0"/>
                </a:moveTo>
                <a:lnTo>
                  <a:pt x="0" y="0"/>
                </a:lnTo>
                <a:lnTo>
                  <a:pt x="0" y="71863"/>
                </a:lnTo>
                <a:lnTo>
                  <a:pt x="344515" y="71863"/>
                </a:lnTo>
                <a:lnTo>
                  <a:pt x="3445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63615" y="2082641"/>
            <a:ext cx="760730" cy="191770"/>
          </a:xfrm>
          <a:custGeom>
            <a:avLst/>
            <a:gdLst/>
            <a:ahLst/>
            <a:cxnLst/>
            <a:rect l="l" t="t" r="r" b="b"/>
            <a:pathLst>
              <a:path w="760729" h="191769">
                <a:moveTo>
                  <a:pt x="717780" y="0"/>
                </a:moveTo>
                <a:lnTo>
                  <a:pt x="42529" y="0"/>
                </a:lnTo>
                <a:lnTo>
                  <a:pt x="3341" y="26187"/>
                </a:lnTo>
                <a:lnTo>
                  <a:pt x="0" y="42878"/>
                </a:lnTo>
                <a:lnTo>
                  <a:pt x="0" y="148757"/>
                </a:lnTo>
                <a:lnTo>
                  <a:pt x="25974" y="188267"/>
                </a:lnTo>
                <a:lnTo>
                  <a:pt x="717780" y="191636"/>
                </a:lnTo>
                <a:lnTo>
                  <a:pt x="734336" y="188267"/>
                </a:lnTo>
                <a:lnTo>
                  <a:pt x="747854" y="179078"/>
                </a:lnTo>
                <a:lnTo>
                  <a:pt x="756968" y="165449"/>
                </a:lnTo>
                <a:lnTo>
                  <a:pt x="760310" y="148757"/>
                </a:lnTo>
                <a:lnTo>
                  <a:pt x="760310" y="119772"/>
                </a:lnTo>
                <a:lnTo>
                  <a:pt x="118798" y="119772"/>
                </a:lnTo>
                <a:lnTo>
                  <a:pt x="109546" y="117891"/>
                </a:lnTo>
                <a:lnTo>
                  <a:pt x="101994" y="112760"/>
                </a:lnTo>
                <a:lnTo>
                  <a:pt x="96904" y="105146"/>
                </a:lnTo>
                <a:lnTo>
                  <a:pt x="95038" y="95818"/>
                </a:lnTo>
                <a:lnTo>
                  <a:pt x="96904" y="86496"/>
                </a:lnTo>
                <a:lnTo>
                  <a:pt x="101994" y="78882"/>
                </a:lnTo>
                <a:lnTo>
                  <a:pt x="109546" y="73747"/>
                </a:lnTo>
                <a:lnTo>
                  <a:pt x="118798" y="71863"/>
                </a:lnTo>
                <a:lnTo>
                  <a:pt x="760310" y="71863"/>
                </a:lnTo>
                <a:lnTo>
                  <a:pt x="760310" y="42878"/>
                </a:lnTo>
                <a:lnTo>
                  <a:pt x="756968" y="26187"/>
                </a:lnTo>
                <a:lnTo>
                  <a:pt x="747854" y="12558"/>
                </a:lnTo>
                <a:lnTo>
                  <a:pt x="734336" y="3369"/>
                </a:lnTo>
                <a:lnTo>
                  <a:pt x="717780" y="0"/>
                </a:lnTo>
                <a:close/>
              </a:path>
              <a:path w="760729" h="191769">
                <a:moveTo>
                  <a:pt x="237597" y="71863"/>
                </a:moveTo>
                <a:lnTo>
                  <a:pt x="118798" y="71863"/>
                </a:lnTo>
                <a:lnTo>
                  <a:pt x="128044" y="73747"/>
                </a:lnTo>
                <a:lnTo>
                  <a:pt x="135596" y="78882"/>
                </a:lnTo>
                <a:lnTo>
                  <a:pt x="140690" y="86496"/>
                </a:lnTo>
                <a:lnTo>
                  <a:pt x="142558" y="95818"/>
                </a:lnTo>
                <a:lnTo>
                  <a:pt x="140690" y="105146"/>
                </a:lnTo>
                <a:lnTo>
                  <a:pt x="135596" y="112760"/>
                </a:lnTo>
                <a:lnTo>
                  <a:pt x="128044" y="117891"/>
                </a:lnTo>
                <a:lnTo>
                  <a:pt x="118798" y="119772"/>
                </a:lnTo>
                <a:lnTo>
                  <a:pt x="237597" y="119772"/>
                </a:lnTo>
                <a:lnTo>
                  <a:pt x="228344" y="117891"/>
                </a:lnTo>
                <a:lnTo>
                  <a:pt x="220793" y="112760"/>
                </a:lnTo>
                <a:lnTo>
                  <a:pt x="215703" y="105146"/>
                </a:lnTo>
                <a:lnTo>
                  <a:pt x="213837" y="95818"/>
                </a:lnTo>
                <a:lnTo>
                  <a:pt x="215703" y="86496"/>
                </a:lnTo>
                <a:lnTo>
                  <a:pt x="220793" y="78882"/>
                </a:lnTo>
                <a:lnTo>
                  <a:pt x="228344" y="73747"/>
                </a:lnTo>
                <a:lnTo>
                  <a:pt x="237597" y="71863"/>
                </a:lnTo>
                <a:close/>
              </a:path>
              <a:path w="760729" h="191769">
                <a:moveTo>
                  <a:pt x="356395" y="71863"/>
                </a:moveTo>
                <a:lnTo>
                  <a:pt x="237597" y="71863"/>
                </a:lnTo>
                <a:lnTo>
                  <a:pt x="246842" y="73747"/>
                </a:lnTo>
                <a:lnTo>
                  <a:pt x="254395" y="78882"/>
                </a:lnTo>
                <a:lnTo>
                  <a:pt x="259488" y="86496"/>
                </a:lnTo>
                <a:lnTo>
                  <a:pt x="261356" y="95818"/>
                </a:lnTo>
                <a:lnTo>
                  <a:pt x="259488" y="105146"/>
                </a:lnTo>
                <a:lnTo>
                  <a:pt x="254395" y="112760"/>
                </a:lnTo>
                <a:lnTo>
                  <a:pt x="246842" y="117891"/>
                </a:lnTo>
                <a:lnTo>
                  <a:pt x="237597" y="119772"/>
                </a:lnTo>
                <a:lnTo>
                  <a:pt x="356395" y="119772"/>
                </a:lnTo>
                <a:lnTo>
                  <a:pt x="347143" y="117891"/>
                </a:lnTo>
                <a:lnTo>
                  <a:pt x="339591" y="112760"/>
                </a:lnTo>
                <a:lnTo>
                  <a:pt x="334501" y="105146"/>
                </a:lnTo>
                <a:lnTo>
                  <a:pt x="332635" y="95818"/>
                </a:lnTo>
                <a:lnTo>
                  <a:pt x="334501" y="86496"/>
                </a:lnTo>
                <a:lnTo>
                  <a:pt x="339591" y="78882"/>
                </a:lnTo>
                <a:lnTo>
                  <a:pt x="347143" y="73747"/>
                </a:lnTo>
                <a:lnTo>
                  <a:pt x="356395" y="71863"/>
                </a:lnTo>
                <a:close/>
              </a:path>
              <a:path w="760729" h="191769">
                <a:moveTo>
                  <a:pt x="760310" y="71863"/>
                </a:moveTo>
                <a:lnTo>
                  <a:pt x="356395" y="71863"/>
                </a:lnTo>
                <a:lnTo>
                  <a:pt x="365641" y="73747"/>
                </a:lnTo>
                <a:lnTo>
                  <a:pt x="373193" y="78882"/>
                </a:lnTo>
                <a:lnTo>
                  <a:pt x="378287" y="86496"/>
                </a:lnTo>
                <a:lnTo>
                  <a:pt x="380155" y="95818"/>
                </a:lnTo>
                <a:lnTo>
                  <a:pt x="378287" y="105146"/>
                </a:lnTo>
                <a:lnTo>
                  <a:pt x="373193" y="112760"/>
                </a:lnTo>
                <a:lnTo>
                  <a:pt x="365641" y="117891"/>
                </a:lnTo>
                <a:lnTo>
                  <a:pt x="356395" y="119772"/>
                </a:lnTo>
                <a:lnTo>
                  <a:pt x="760310" y="119772"/>
                </a:lnTo>
                <a:lnTo>
                  <a:pt x="760310" y="718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63615" y="1843095"/>
            <a:ext cx="760730" cy="191770"/>
          </a:xfrm>
          <a:custGeom>
            <a:avLst/>
            <a:gdLst/>
            <a:ahLst/>
            <a:cxnLst/>
            <a:rect l="l" t="t" r="r" b="b"/>
            <a:pathLst>
              <a:path w="760729" h="191769">
                <a:moveTo>
                  <a:pt x="717780" y="0"/>
                </a:moveTo>
                <a:lnTo>
                  <a:pt x="42529" y="0"/>
                </a:lnTo>
                <a:lnTo>
                  <a:pt x="3341" y="26187"/>
                </a:lnTo>
                <a:lnTo>
                  <a:pt x="0" y="42878"/>
                </a:lnTo>
                <a:lnTo>
                  <a:pt x="0" y="148757"/>
                </a:lnTo>
                <a:lnTo>
                  <a:pt x="25974" y="188267"/>
                </a:lnTo>
                <a:lnTo>
                  <a:pt x="717780" y="191636"/>
                </a:lnTo>
                <a:lnTo>
                  <a:pt x="734336" y="188267"/>
                </a:lnTo>
                <a:lnTo>
                  <a:pt x="747854" y="179078"/>
                </a:lnTo>
                <a:lnTo>
                  <a:pt x="756968" y="165449"/>
                </a:lnTo>
                <a:lnTo>
                  <a:pt x="760310" y="148757"/>
                </a:lnTo>
                <a:lnTo>
                  <a:pt x="760310" y="119772"/>
                </a:lnTo>
                <a:lnTo>
                  <a:pt x="118798" y="119772"/>
                </a:lnTo>
                <a:lnTo>
                  <a:pt x="109546" y="117891"/>
                </a:lnTo>
                <a:lnTo>
                  <a:pt x="101994" y="112760"/>
                </a:lnTo>
                <a:lnTo>
                  <a:pt x="96904" y="105146"/>
                </a:lnTo>
                <a:lnTo>
                  <a:pt x="95038" y="95818"/>
                </a:lnTo>
                <a:lnTo>
                  <a:pt x="96904" y="86496"/>
                </a:lnTo>
                <a:lnTo>
                  <a:pt x="101994" y="78882"/>
                </a:lnTo>
                <a:lnTo>
                  <a:pt x="109546" y="73747"/>
                </a:lnTo>
                <a:lnTo>
                  <a:pt x="118798" y="71863"/>
                </a:lnTo>
                <a:lnTo>
                  <a:pt x="760310" y="71863"/>
                </a:lnTo>
                <a:lnTo>
                  <a:pt x="760310" y="42878"/>
                </a:lnTo>
                <a:lnTo>
                  <a:pt x="756968" y="26187"/>
                </a:lnTo>
                <a:lnTo>
                  <a:pt x="747854" y="12558"/>
                </a:lnTo>
                <a:lnTo>
                  <a:pt x="734336" y="3369"/>
                </a:lnTo>
                <a:lnTo>
                  <a:pt x="717780" y="0"/>
                </a:lnTo>
                <a:close/>
              </a:path>
              <a:path w="760729" h="191769">
                <a:moveTo>
                  <a:pt x="237597" y="71863"/>
                </a:moveTo>
                <a:lnTo>
                  <a:pt x="118798" y="71863"/>
                </a:lnTo>
                <a:lnTo>
                  <a:pt x="128044" y="73747"/>
                </a:lnTo>
                <a:lnTo>
                  <a:pt x="135596" y="78882"/>
                </a:lnTo>
                <a:lnTo>
                  <a:pt x="140690" y="86496"/>
                </a:lnTo>
                <a:lnTo>
                  <a:pt x="142558" y="95818"/>
                </a:lnTo>
                <a:lnTo>
                  <a:pt x="140690" y="105146"/>
                </a:lnTo>
                <a:lnTo>
                  <a:pt x="135596" y="112760"/>
                </a:lnTo>
                <a:lnTo>
                  <a:pt x="128044" y="117891"/>
                </a:lnTo>
                <a:lnTo>
                  <a:pt x="118798" y="119772"/>
                </a:lnTo>
                <a:lnTo>
                  <a:pt x="237597" y="119772"/>
                </a:lnTo>
                <a:lnTo>
                  <a:pt x="228344" y="117891"/>
                </a:lnTo>
                <a:lnTo>
                  <a:pt x="220793" y="112760"/>
                </a:lnTo>
                <a:lnTo>
                  <a:pt x="215703" y="105146"/>
                </a:lnTo>
                <a:lnTo>
                  <a:pt x="213837" y="95818"/>
                </a:lnTo>
                <a:lnTo>
                  <a:pt x="215703" y="86496"/>
                </a:lnTo>
                <a:lnTo>
                  <a:pt x="220793" y="78882"/>
                </a:lnTo>
                <a:lnTo>
                  <a:pt x="228344" y="73747"/>
                </a:lnTo>
                <a:lnTo>
                  <a:pt x="237597" y="71863"/>
                </a:lnTo>
                <a:close/>
              </a:path>
              <a:path w="760729" h="191769">
                <a:moveTo>
                  <a:pt x="356395" y="71863"/>
                </a:moveTo>
                <a:lnTo>
                  <a:pt x="237597" y="71863"/>
                </a:lnTo>
                <a:lnTo>
                  <a:pt x="246842" y="73747"/>
                </a:lnTo>
                <a:lnTo>
                  <a:pt x="254395" y="78882"/>
                </a:lnTo>
                <a:lnTo>
                  <a:pt x="259488" y="86496"/>
                </a:lnTo>
                <a:lnTo>
                  <a:pt x="261356" y="95818"/>
                </a:lnTo>
                <a:lnTo>
                  <a:pt x="259488" y="105146"/>
                </a:lnTo>
                <a:lnTo>
                  <a:pt x="254395" y="112760"/>
                </a:lnTo>
                <a:lnTo>
                  <a:pt x="246842" y="117891"/>
                </a:lnTo>
                <a:lnTo>
                  <a:pt x="237597" y="119772"/>
                </a:lnTo>
                <a:lnTo>
                  <a:pt x="356395" y="119772"/>
                </a:lnTo>
                <a:lnTo>
                  <a:pt x="347143" y="117891"/>
                </a:lnTo>
                <a:lnTo>
                  <a:pt x="339591" y="112760"/>
                </a:lnTo>
                <a:lnTo>
                  <a:pt x="334501" y="105146"/>
                </a:lnTo>
                <a:lnTo>
                  <a:pt x="332635" y="95818"/>
                </a:lnTo>
                <a:lnTo>
                  <a:pt x="334501" y="86496"/>
                </a:lnTo>
                <a:lnTo>
                  <a:pt x="339591" y="78882"/>
                </a:lnTo>
                <a:lnTo>
                  <a:pt x="347143" y="73747"/>
                </a:lnTo>
                <a:lnTo>
                  <a:pt x="356395" y="71863"/>
                </a:lnTo>
                <a:close/>
              </a:path>
              <a:path w="760729" h="191769">
                <a:moveTo>
                  <a:pt x="760310" y="71863"/>
                </a:moveTo>
                <a:lnTo>
                  <a:pt x="356395" y="71863"/>
                </a:lnTo>
                <a:lnTo>
                  <a:pt x="365641" y="73747"/>
                </a:lnTo>
                <a:lnTo>
                  <a:pt x="373193" y="78882"/>
                </a:lnTo>
                <a:lnTo>
                  <a:pt x="378287" y="86496"/>
                </a:lnTo>
                <a:lnTo>
                  <a:pt x="380155" y="95818"/>
                </a:lnTo>
                <a:lnTo>
                  <a:pt x="378287" y="105146"/>
                </a:lnTo>
                <a:lnTo>
                  <a:pt x="373193" y="112760"/>
                </a:lnTo>
                <a:lnTo>
                  <a:pt x="365641" y="117891"/>
                </a:lnTo>
                <a:lnTo>
                  <a:pt x="356395" y="119772"/>
                </a:lnTo>
                <a:lnTo>
                  <a:pt x="760310" y="119772"/>
                </a:lnTo>
                <a:lnTo>
                  <a:pt x="760310" y="718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55184" y="2987357"/>
            <a:ext cx="3262629" cy="264731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814069">
              <a:lnSpc>
                <a:spcPts val="1880"/>
              </a:lnSpc>
              <a:spcBef>
                <a:spcPts val="320"/>
              </a:spcBef>
            </a:pPr>
            <a:r>
              <a:rPr sz="1700" b="1" dirty="0">
                <a:solidFill>
                  <a:srgbClr val="005392"/>
                </a:solidFill>
                <a:latin typeface="Calibri"/>
                <a:cs typeface="Calibri"/>
              </a:rPr>
              <a:t>Model</a:t>
            </a:r>
            <a:r>
              <a:rPr sz="1700" b="1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5" dirty="0">
                <a:solidFill>
                  <a:srgbClr val="005392"/>
                </a:solidFill>
                <a:latin typeface="Calibri"/>
                <a:cs typeface="Calibri"/>
              </a:rPr>
              <a:t>Building</a:t>
            </a:r>
            <a:r>
              <a:rPr sz="1700" b="1" spc="-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10" dirty="0">
                <a:solidFill>
                  <a:srgbClr val="005392"/>
                </a:solidFill>
                <a:latin typeface="Calibri"/>
                <a:cs typeface="Calibri"/>
              </a:rPr>
              <a:t>with</a:t>
            </a:r>
            <a:r>
              <a:rPr sz="17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10" dirty="0">
                <a:solidFill>
                  <a:srgbClr val="005392"/>
                </a:solidFill>
                <a:latin typeface="Calibri"/>
                <a:cs typeface="Calibri"/>
              </a:rPr>
              <a:t>Linear </a:t>
            </a:r>
            <a:r>
              <a:rPr sz="1700" b="1" spc="-3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5" dirty="0">
                <a:solidFill>
                  <a:srgbClr val="005392"/>
                </a:solidFill>
                <a:latin typeface="Calibri"/>
                <a:cs typeface="Calibri"/>
              </a:rPr>
              <a:t>Regression:</a:t>
            </a:r>
            <a:endParaRPr sz="1700">
              <a:latin typeface="Calibri"/>
              <a:cs typeface="Calibri"/>
            </a:endParaRPr>
          </a:p>
          <a:p>
            <a:pPr marL="12700" marR="168275">
              <a:lnSpc>
                <a:spcPts val="1430"/>
              </a:lnSpc>
              <a:spcBef>
                <a:spcPts val="765"/>
              </a:spcBef>
            </a:pPr>
            <a:r>
              <a:rPr sz="1250" b="1" spc="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250" b="1" spc="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dirty="0">
                <a:solidFill>
                  <a:srgbClr val="005392"/>
                </a:solidFill>
                <a:latin typeface="Calibri"/>
                <a:cs typeface="Calibri"/>
              </a:rPr>
              <a:t>Splitting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250" spc="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Divide</a:t>
            </a:r>
            <a:r>
              <a:rPr sz="1250" spc="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25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dataset</a:t>
            </a:r>
            <a:r>
              <a:rPr sz="1250" spc="11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into</a:t>
            </a:r>
            <a:r>
              <a:rPr sz="1250" spc="-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training </a:t>
            </a:r>
            <a:r>
              <a:rPr sz="1250" spc="-2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 testing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sets.</a:t>
            </a: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250" b="1" spc="15" dirty="0">
                <a:solidFill>
                  <a:srgbClr val="005392"/>
                </a:solidFill>
                <a:latin typeface="Calibri"/>
                <a:cs typeface="Calibri"/>
              </a:rPr>
              <a:t>Model</a:t>
            </a:r>
            <a:r>
              <a:rPr sz="1250" b="1" spc="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spc="15" dirty="0">
                <a:solidFill>
                  <a:srgbClr val="005392"/>
                </a:solidFill>
                <a:latin typeface="Calibri"/>
                <a:cs typeface="Calibri"/>
              </a:rPr>
              <a:t>Development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1250">
              <a:latin typeface="Calibri"/>
              <a:cs typeface="Calibri"/>
            </a:endParaRPr>
          </a:p>
          <a:p>
            <a:pPr marL="127000" marR="318135" indent="-114300">
              <a:lnSpc>
                <a:spcPts val="1430"/>
              </a:lnSpc>
              <a:spcBef>
                <a:spcPts val="555"/>
              </a:spcBef>
              <a:buFont typeface="Calibri"/>
              <a:buChar char="•"/>
              <a:tabLst>
                <a:tab pos="127000" algn="l"/>
              </a:tabLst>
            </a:pPr>
            <a:r>
              <a:rPr sz="1250" b="1" dirty="0">
                <a:solidFill>
                  <a:srgbClr val="005392"/>
                </a:solidFill>
                <a:latin typeface="Calibri"/>
                <a:cs typeface="Calibri"/>
              </a:rPr>
              <a:t>Weather-Only</a:t>
            </a:r>
            <a:r>
              <a:rPr sz="1250" b="1" spc="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spc="10" dirty="0">
                <a:solidFill>
                  <a:srgbClr val="005392"/>
                </a:solidFill>
                <a:latin typeface="Calibri"/>
                <a:cs typeface="Calibri"/>
              </a:rPr>
              <a:t>Model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: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Construct</a:t>
            </a:r>
            <a:r>
              <a:rPr sz="125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a 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linear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 regression</a:t>
            </a:r>
            <a:r>
              <a:rPr sz="1250" spc="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model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 using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weather</a:t>
            </a:r>
            <a:r>
              <a:rPr sz="1250" spc="1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variables.</a:t>
            </a:r>
            <a:endParaRPr sz="1250">
              <a:latin typeface="Calibri"/>
              <a:cs typeface="Calibri"/>
            </a:endParaRPr>
          </a:p>
          <a:p>
            <a:pPr marL="127000" marR="5080" indent="-114300">
              <a:lnSpc>
                <a:spcPct val="95100"/>
              </a:lnSpc>
              <a:spcBef>
                <a:spcPts val="265"/>
              </a:spcBef>
              <a:buFont typeface="Calibri"/>
              <a:buChar char="•"/>
              <a:tabLst>
                <a:tab pos="127000" algn="l"/>
              </a:tabLst>
            </a:pPr>
            <a:r>
              <a:rPr sz="1250" b="1" dirty="0">
                <a:solidFill>
                  <a:srgbClr val="005392"/>
                </a:solidFill>
                <a:latin typeface="Calibri"/>
                <a:cs typeface="Calibri"/>
              </a:rPr>
              <a:t>Weather</a:t>
            </a:r>
            <a:r>
              <a:rPr sz="1250" b="1" spc="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spc="-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250" b="1" spc="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spc="5" dirty="0">
                <a:solidFill>
                  <a:srgbClr val="005392"/>
                </a:solidFill>
                <a:latin typeface="Calibri"/>
                <a:cs typeface="Calibri"/>
              </a:rPr>
              <a:t>Date/Time</a:t>
            </a:r>
            <a:r>
              <a:rPr sz="1250" b="1" spc="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spc="15" dirty="0">
                <a:solidFill>
                  <a:srgbClr val="005392"/>
                </a:solidFill>
                <a:latin typeface="Calibri"/>
                <a:cs typeface="Calibri"/>
              </a:rPr>
              <a:t>Model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250" spc="11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Build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another </a:t>
            </a:r>
            <a:r>
              <a:rPr sz="1250" spc="-2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model incorporating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both 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weather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 and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date/time</a:t>
            </a:r>
            <a:r>
              <a:rPr sz="125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variables.</a:t>
            </a:r>
            <a:endParaRPr sz="1250">
              <a:latin typeface="Calibri"/>
              <a:cs typeface="Calibri"/>
            </a:endParaRPr>
          </a:p>
          <a:p>
            <a:pPr marL="12700" marR="91440">
              <a:lnSpc>
                <a:spcPts val="1430"/>
              </a:lnSpc>
              <a:spcBef>
                <a:spcPts val="259"/>
              </a:spcBef>
            </a:pPr>
            <a:r>
              <a:rPr sz="1250" b="1" spc="15" dirty="0">
                <a:solidFill>
                  <a:srgbClr val="005392"/>
                </a:solidFill>
                <a:latin typeface="Calibri"/>
                <a:cs typeface="Calibri"/>
              </a:rPr>
              <a:t>Model </a:t>
            </a:r>
            <a:r>
              <a:rPr sz="1250" b="1" spc="-5" dirty="0">
                <a:solidFill>
                  <a:srgbClr val="005392"/>
                </a:solidFill>
                <a:latin typeface="Calibri"/>
                <a:cs typeface="Calibri"/>
              </a:rPr>
              <a:t>Evaluation</a:t>
            </a:r>
            <a:r>
              <a:rPr sz="1250" spc="-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Assess the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performance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of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both</a:t>
            </a:r>
            <a:r>
              <a:rPr sz="125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models</a:t>
            </a:r>
            <a:r>
              <a:rPr sz="1250" spc="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250" spc="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identify</a:t>
            </a:r>
            <a:r>
              <a:rPr sz="1250" spc="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significant</a:t>
            </a:r>
            <a:r>
              <a:rPr sz="1250" spc="11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predictors.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25261" y="2133329"/>
            <a:ext cx="393065" cy="497840"/>
          </a:xfrm>
          <a:custGeom>
            <a:avLst/>
            <a:gdLst/>
            <a:ahLst/>
            <a:cxnLst/>
            <a:rect l="l" t="t" r="r" b="b"/>
            <a:pathLst>
              <a:path w="393065" h="497839">
                <a:moveTo>
                  <a:pt x="112544" y="0"/>
                </a:moveTo>
                <a:lnTo>
                  <a:pt x="12674" y="55191"/>
                </a:lnTo>
                <a:lnTo>
                  <a:pt x="0" y="78380"/>
                </a:lnTo>
                <a:lnTo>
                  <a:pt x="2631" y="87513"/>
                </a:lnTo>
                <a:lnTo>
                  <a:pt x="8572" y="94910"/>
                </a:lnTo>
                <a:lnTo>
                  <a:pt x="16582" y="99277"/>
                </a:lnTo>
                <a:lnTo>
                  <a:pt x="25632" y="100294"/>
                </a:lnTo>
                <a:lnTo>
                  <a:pt x="35863" y="96999"/>
                </a:lnTo>
                <a:lnTo>
                  <a:pt x="72786" y="75440"/>
                </a:lnTo>
                <a:lnTo>
                  <a:pt x="70004" y="92198"/>
                </a:lnTo>
                <a:lnTo>
                  <a:pt x="68004" y="109061"/>
                </a:lnTo>
                <a:lnTo>
                  <a:pt x="66792" y="126001"/>
                </a:lnTo>
                <a:lnTo>
                  <a:pt x="66371" y="142992"/>
                </a:lnTo>
                <a:lnTo>
                  <a:pt x="69295" y="190158"/>
                </a:lnTo>
                <a:lnTo>
                  <a:pt x="78121" y="235628"/>
                </a:lnTo>
                <a:lnTo>
                  <a:pt x="92485" y="278971"/>
                </a:lnTo>
                <a:lnTo>
                  <a:pt x="112027" y="319754"/>
                </a:lnTo>
                <a:lnTo>
                  <a:pt x="136384" y="357545"/>
                </a:lnTo>
                <a:lnTo>
                  <a:pt x="165193" y="391913"/>
                </a:lnTo>
                <a:lnTo>
                  <a:pt x="198094" y="422425"/>
                </a:lnTo>
                <a:lnTo>
                  <a:pt x="234724" y="448649"/>
                </a:lnTo>
                <a:lnTo>
                  <a:pt x="274721" y="470155"/>
                </a:lnTo>
                <a:lnTo>
                  <a:pt x="317723" y="486509"/>
                </a:lnTo>
                <a:lnTo>
                  <a:pt x="363367" y="497280"/>
                </a:lnTo>
                <a:lnTo>
                  <a:pt x="367407" y="497280"/>
                </a:lnTo>
                <a:lnTo>
                  <a:pt x="376800" y="496141"/>
                </a:lnTo>
                <a:lnTo>
                  <a:pt x="384757" y="491615"/>
                </a:lnTo>
                <a:lnTo>
                  <a:pt x="390454" y="484412"/>
                </a:lnTo>
                <a:lnTo>
                  <a:pt x="393067" y="475242"/>
                </a:lnTo>
                <a:lnTo>
                  <a:pt x="391937" y="465763"/>
                </a:lnTo>
                <a:lnTo>
                  <a:pt x="387448" y="457737"/>
                </a:lnTo>
                <a:lnTo>
                  <a:pt x="380304" y="451996"/>
                </a:lnTo>
                <a:lnTo>
                  <a:pt x="371208" y="449371"/>
                </a:lnTo>
                <a:lnTo>
                  <a:pt x="371683" y="450090"/>
                </a:lnTo>
                <a:lnTo>
                  <a:pt x="323580" y="438051"/>
                </a:lnTo>
                <a:lnTo>
                  <a:pt x="279000" y="418895"/>
                </a:lnTo>
                <a:lnTo>
                  <a:pt x="238518" y="393305"/>
                </a:lnTo>
                <a:lnTo>
                  <a:pt x="202710" y="361966"/>
                </a:lnTo>
                <a:lnTo>
                  <a:pt x="172150" y="325562"/>
                </a:lnTo>
                <a:lnTo>
                  <a:pt x="147413" y="284778"/>
                </a:lnTo>
                <a:lnTo>
                  <a:pt x="129074" y="240299"/>
                </a:lnTo>
                <a:lnTo>
                  <a:pt x="117708" y="192809"/>
                </a:lnTo>
                <a:lnTo>
                  <a:pt x="113890" y="142992"/>
                </a:lnTo>
                <a:lnTo>
                  <a:pt x="114371" y="128860"/>
                </a:lnTo>
                <a:lnTo>
                  <a:pt x="115482" y="114770"/>
                </a:lnTo>
                <a:lnTo>
                  <a:pt x="117222" y="100745"/>
                </a:lnTo>
                <a:lnTo>
                  <a:pt x="119593" y="86811"/>
                </a:lnTo>
                <a:lnTo>
                  <a:pt x="120543" y="86811"/>
                </a:lnTo>
                <a:lnTo>
                  <a:pt x="142275" y="124787"/>
                </a:lnTo>
                <a:lnTo>
                  <a:pt x="148519" y="131929"/>
                </a:lnTo>
                <a:lnTo>
                  <a:pt x="156715" y="135966"/>
                </a:lnTo>
                <a:lnTo>
                  <a:pt x="165817" y="136613"/>
                </a:lnTo>
                <a:lnTo>
                  <a:pt x="174778" y="133586"/>
                </a:lnTo>
                <a:lnTo>
                  <a:pt x="181862" y="127291"/>
                </a:lnTo>
                <a:lnTo>
                  <a:pt x="185866" y="119030"/>
                </a:lnTo>
                <a:lnTo>
                  <a:pt x="186508" y="109858"/>
                </a:lnTo>
                <a:lnTo>
                  <a:pt x="183506" y="100832"/>
                </a:lnTo>
                <a:lnTo>
                  <a:pt x="129873" y="7314"/>
                </a:lnTo>
                <a:lnTo>
                  <a:pt x="124709" y="3305"/>
                </a:lnTo>
                <a:lnTo>
                  <a:pt x="1125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79849" y="2135342"/>
            <a:ext cx="325120" cy="546735"/>
          </a:xfrm>
          <a:custGeom>
            <a:avLst/>
            <a:gdLst/>
            <a:ahLst/>
            <a:cxnLst/>
            <a:rect l="l" t="t" r="r" b="b"/>
            <a:pathLst>
              <a:path w="325120" h="546735">
                <a:moveTo>
                  <a:pt x="76443" y="360126"/>
                </a:moveTo>
                <a:lnTo>
                  <a:pt x="2978" y="460293"/>
                </a:lnTo>
                <a:lnTo>
                  <a:pt x="0" y="469313"/>
                </a:lnTo>
                <a:lnTo>
                  <a:pt x="662" y="478471"/>
                </a:lnTo>
                <a:lnTo>
                  <a:pt x="4680" y="486712"/>
                </a:lnTo>
                <a:lnTo>
                  <a:pt x="11769" y="492983"/>
                </a:lnTo>
                <a:lnTo>
                  <a:pt x="99332" y="543416"/>
                </a:lnTo>
                <a:lnTo>
                  <a:pt x="108307" y="546437"/>
                </a:lnTo>
                <a:lnTo>
                  <a:pt x="117425" y="545775"/>
                </a:lnTo>
                <a:lnTo>
                  <a:pt x="125634" y="541718"/>
                </a:lnTo>
                <a:lnTo>
                  <a:pt x="131883" y="534552"/>
                </a:lnTo>
                <a:lnTo>
                  <a:pt x="134879" y="525497"/>
                </a:lnTo>
                <a:lnTo>
                  <a:pt x="134223" y="516305"/>
                </a:lnTo>
                <a:lnTo>
                  <a:pt x="130199" y="508032"/>
                </a:lnTo>
                <a:lnTo>
                  <a:pt x="123092" y="501735"/>
                </a:lnTo>
                <a:lnTo>
                  <a:pt x="86026" y="480527"/>
                </a:lnTo>
                <a:lnTo>
                  <a:pt x="131979" y="460716"/>
                </a:lnTo>
                <a:lnTo>
                  <a:pt x="174012" y="435084"/>
                </a:lnTo>
                <a:lnTo>
                  <a:pt x="175268" y="434055"/>
                </a:lnTo>
                <a:lnTo>
                  <a:pt x="72594" y="434055"/>
                </a:lnTo>
                <a:lnTo>
                  <a:pt x="94216" y="395967"/>
                </a:lnTo>
                <a:lnTo>
                  <a:pt x="97215" y="386912"/>
                </a:lnTo>
                <a:lnTo>
                  <a:pt x="96562" y="377720"/>
                </a:lnTo>
                <a:lnTo>
                  <a:pt x="92538" y="369447"/>
                </a:lnTo>
                <a:lnTo>
                  <a:pt x="85425" y="363150"/>
                </a:lnTo>
                <a:lnTo>
                  <a:pt x="76443" y="360126"/>
                </a:lnTo>
                <a:close/>
              </a:path>
              <a:path w="325120" h="546735">
                <a:moveTo>
                  <a:pt x="281089" y="0"/>
                </a:moveTo>
                <a:lnTo>
                  <a:pt x="271764" y="1500"/>
                </a:lnTo>
                <a:lnTo>
                  <a:pt x="263745" y="6527"/>
                </a:lnTo>
                <a:lnTo>
                  <a:pt x="258448" y="14002"/>
                </a:lnTo>
                <a:lnTo>
                  <a:pt x="256321" y="22935"/>
                </a:lnTo>
                <a:lnTo>
                  <a:pt x="257809" y="32337"/>
                </a:lnTo>
                <a:lnTo>
                  <a:pt x="270585" y="76646"/>
                </a:lnTo>
                <a:lnTo>
                  <a:pt x="276657" y="121231"/>
                </a:lnTo>
                <a:lnTo>
                  <a:pt x="276306" y="165474"/>
                </a:lnTo>
                <a:lnTo>
                  <a:pt x="269814" y="208756"/>
                </a:lnTo>
                <a:lnTo>
                  <a:pt x="257462" y="250457"/>
                </a:lnTo>
                <a:lnTo>
                  <a:pt x="239531" y="289958"/>
                </a:lnTo>
                <a:lnTo>
                  <a:pt x="216302" y="326641"/>
                </a:lnTo>
                <a:lnTo>
                  <a:pt x="188056" y="359885"/>
                </a:lnTo>
                <a:lnTo>
                  <a:pt x="155075" y="389071"/>
                </a:lnTo>
                <a:lnTo>
                  <a:pt x="117640" y="413580"/>
                </a:lnTo>
                <a:lnTo>
                  <a:pt x="76032" y="432793"/>
                </a:lnTo>
                <a:lnTo>
                  <a:pt x="72594" y="434055"/>
                </a:lnTo>
                <a:lnTo>
                  <a:pt x="175268" y="434055"/>
                </a:lnTo>
                <a:lnTo>
                  <a:pt x="211721" y="404207"/>
                </a:lnTo>
                <a:lnTo>
                  <a:pt x="244702" y="368660"/>
                </a:lnTo>
                <a:lnTo>
                  <a:pt x="272553" y="329016"/>
                </a:lnTo>
                <a:lnTo>
                  <a:pt x="294869" y="285852"/>
                </a:lnTo>
                <a:lnTo>
                  <a:pt x="311247" y="239741"/>
                </a:lnTo>
                <a:lnTo>
                  <a:pt x="321283" y="191258"/>
                </a:lnTo>
                <a:lnTo>
                  <a:pt x="324574" y="140979"/>
                </a:lnTo>
                <a:lnTo>
                  <a:pt x="323195" y="108972"/>
                </a:lnTo>
                <a:lnTo>
                  <a:pt x="312051" y="46077"/>
                </a:lnTo>
                <a:lnTo>
                  <a:pt x="297364" y="7485"/>
                </a:lnTo>
                <a:lnTo>
                  <a:pt x="289950" y="2145"/>
                </a:lnTo>
                <a:lnTo>
                  <a:pt x="2810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69871" y="1917093"/>
            <a:ext cx="557530" cy="167640"/>
          </a:xfrm>
          <a:custGeom>
            <a:avLst/>
            <a:gdLst/>
            <a:ahLst/>
            <a:cxnLst/>
            <a:rect l="l" t="t" r="r" b="b"/>
            <a:pathLst>
              <a:path w="557529" h="167639">
                <a:moveTo>
                  <a:pt x="532971" y="167225"/>
                </a:moveTo>
                <a:lnTo>
                  <a:pt x="530247" y="167225"/>
                </a:lnTo>
                <a:lnTo>
                  <a:pt x="531150" y="167288"/>
                </a:lnTo>
                <a:lnTo>
                  <a:pt x="532069" y="167288"/>
                </a:lnTo>
                <a:lnTo>
                  <a:pt x="532971" y="167225"/>
                </a:lnTo>
                <a:close/>
              </a:path>
              <a:path w="557529" h="167639">
                <a:moveTo>
                  <a:pt x="455043" y="47616"/>
                </a:moveTo>
                <a:lnTo>
                  <a:pt x="271845" y="47616"/>
                </a:lnTo>
                <a:lnTo>
                  <a:pt x="314765" y="49679"/>
                </a:lnTo>
                <a:lnTo>
                  <a:pt x="357227" y="57785"/>
                </a:lnTo>
                <a:lnTo>
                  <a:pt x="398568" y="71994"/>
                </a:lnTo>
                <a:lnTo>
                  <a:pt x="438125" y="92367"/>
                </a:lnTo>
                <a:lnTo>
                  <a:pt x="475235" y="118964"/>
                </a:lnTo>
                <a:lnTo>
                  <a:pt x="432595" y="119315"/>
                </a:lnTo>
                <a:lnTo>
                  <a:pt x="423342" y="121199"/>
                </a:lnTo>
                <a:lnTo>
                  <a:pt x="415790" y="126334"/>
                </a:lnTo>
                <a:lnTo>
                  <a:pt x="410701" y="133949"/>
                </a:lnTo>
                <a:lnTo>
                  <a:pt x="408835" y="143270"/>
                </a:lnTo>
                <a:lnTo>
                  <a:pt x="410701" y="152598"/>
                </a:lnTo>
                <a:lnTo>
                  <a:pt x="415790" y="160212"/>
                </a:lnTo>
                <a:lnTo>
                  <a:pt x="423342" y="165343"/>
                </a:lnTo>
                <a:lnTo>
                  <a:pt x="432595" y="167225"/>
                </a:lnTo>
                <a:lnTo>
                  <a:pt x="537549" y="167225"/>
                </a:lnTo>
                <a:lnTo>
                  <a:pt x="542016" y="165851"/>
                </a:lnTo>
                <a:lnTo>
                  <a:pt x="545802" y="163280"/>
                </a:lnTo>
                <a:lnTo>
                  <a:pt x="547465" y="162194"/>
                </a:lnTo>
                <a:lnTo>
                  <a:pt x="548178" y="161603"/>
                </a:lnTo>
                <a:lnTo>
                  <a:pt x="549730" y="160405"/>
                </a:lnTo>
                <a:lnTo>
                  <a:pt x="554371" y="155934"/>
                </a:lnTo>
                <a:lnTo>
                  <a:pt x="557032" y="149754"/>
                </a:lnTo>
                <a:lnTo>
                  <a:pt x="557095" y="85428"/>
                </a:lnTo>
                <a:lnTo>
                  <a:pt x="509576" y="85428"/>
                </a:lnTo>
                <a:lnTo>
                  <a:pt x="470654" y="56300"/>
                </a:lnTo>
                <a:lnTo>
                  <a:pt x="455043" y="47616"/>
                </a:lnTo>
                <a:close/>
              </a:path>
              <a:path w="557529" h="167639">
                <a:moveTo>
                  <a:pt x="295640" y="0"/>
                </a:moveTo>
                <a:lnTo>
                  <a:pt x="250049" y="736"/>
                </a:lnTo>
                <a:lnTo>
                  <a:pt x="204919" y="7302"/>
                </a:lnTo>
                <a:lnTo>
                  <a:pt x="160850" y="19647"/>
                </a:lnTo>
                <a:lnTo>
                  <a:pt x="118441" y="37724"/>
                </a:lnTo>
                <a:lnTo>
                  <a:pt x="78289" y="61484"/>
                </a:lnTo>
                <a:lnTo>
                  <a:pt x="40993" y="90880"/>
                </a:lnTo>
                <a:lnTo>
                  <a:pt x="7153" y="125863"/>
                </a:lnTo>
                <a:lnTo>
                  <a:pt x="0" y="145302"/>
                </a:lnTo>
                <a:lnTo>
                  <a:pt x="2492" y="154143"/>
                </a:lnTo>
                <a:lnTo>
                  <a:pt x="8357" y="161603"/>
                </a:lnTo>
                <a:lnTo>
                  <a:pt x="16639" y="166173"/>
                </a:lnTo>
                <a:lnTo>
                  <a:pt x="25702" y="167155"/>
                </a:lnTo>
                <a:lnTo>
                  <a:pt x="34467" y="164642"/>
                </a:lnTo>
                <a:lnTo>
                  <a:pt x="41858" y="158729"/>
                </a:lnTo>
                <a:lnTo>
                  <a:pt x="73596" y="125812"/>
                </a:lnTo>
                <a:lnTo>
                  <a:pt x="108855" y="98573"/>
                </a:lnTo>
                <a:lnTo>
                  <a:pt x="146973" y="77074"/>
                </a:lnTo>
                <a:lnTo>
                  <a:pt x="187286" y="61374"/>
                </a:lnTo>
                <a:lnTo>
                  <a:pt x="229131" y="51534"/>
                </a:lnTo>
                <a:lnTo>
                  <a:pt x="271845" y="47616"/>
                </a:lnTo>
                <a:lnTo>
                  <a:pt x="455043" y="47616"/>
                </a:lnTo>
                <a:lnTo>
                  <a:pt x="429200" y="33241"/>
                </a:lnTo>
                <a:lnTo>
                  <a:pt x="385815" y="16204"/>
                </a:lnTo>
                <a:lnTo>
                  <a:pt x="341095" y="5139"/>
                </a:lnTo>
                <a:lnTo>
                  <a:pt x="295640" y="0"/>
                </a:lnTo>
                <a:close/>
              </a:path>
              <a:path w="557529" h="167639">
                <a:moveTo>
                  <a:pt x="533336" y="17748"/>
                </a:moveTo>
                <a:lnTo>
                  <a:pt x="524061" y="19647"/>
                </a:lnTo>
                <a:lnTo>
                  <a:pt x="516532" y="24767"/>
                </a:lnTo>
                <a:lnTo>
                  <a:pt x="511442" y="32381"/>
                </a:lnTo>
                <a:lnTo>
                  <a:pt x="509576" y="41703"/>
                </a:lnTo>
                <a:lnTo>
                  <a:pt x="509576" y="85428"/>
                </a:lnTo>
                <a:lnTo>
                  <a:pt x="557095" y="85428"/>
                </a:lnTo>
                <a:lnTo>
                  <a:pt x="557095" y="41703"/>
                </a:lnTo>
                <a:lnTo>
                  <a:pt x="555227" y="32381"/>
                </a:lnTo>
                <a:lnTo>
                  <a:pt x="550134" y="24767"/>
                </a:lnTo>
                <a:lnTo>
                  <a:pt x="542581" y="19632"/>
                </a:lnTo>
                <a:lnTo>
                  <a:pt x="533336" y="177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44306" y="2987357"/>
            <a:ext cx="179387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0" dirty="0">
                <a:solidFill>
                  <a:srgbClr val="005392"/>
                </a:solidFill>
                <a:latin typeface="Calibri"/>
                <a:cs typeface="Calibri"/>
              </a:rPr>
              <a:t>M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od</a:t>
            </a:r>
            <a:r>
              <a:rPr sz="1700" b="1" spc="4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5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1700" b="1" spc="-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1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700" b="1" spc="4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-15" dirty="0">
                <a:solidFill>
                  <a:srgbClr val="005392"/>
                </a:solidFill>
                <a:latin typeface="Calibri"/>
                <a:cs typeface="Calibri"/>
              </a:rPr>
              <a:t>f</a:t>
            </a:r>
            <a:r>
              <a:rPr sz="1700" b="1" spc="3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700" b="1" spc="4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35" dirty="0">
                <a:solidFill>
                  <a:srgbClr val="005392"/>
                </a:solidFill>
                <a:latin typeface="Calibri"/>
                <a:cs typeface="Calibri"/>
              </a:rPr>
              <a:t>m</a:t>
            </a:r>
            <a:r>
              <a:rPr sz="1700" b="1" spc="4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700" b="1" spc="5" dirty="0">
                <a:solidFill>
                  <a:srgbClr val="005392"/>
                </a:solidFill>
                <a:latin typeface="Calibri"/>
                <a:cs typeface="Calibri"/>
              </a:rPr>
              <a:t>t: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11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44306" y="3573081"/>
            <a:ext cx="3327400" cy="18897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94995">
              <a:lnSpc>
                <a:spcPts val="1430"/>
              </a:lnSpc>
              <a:spcBef>
                <a:spcPts val="229"/>
              </a:spcBef>
            </a:pPr>
            <a:r>
              <a:rPr sz="1250" b="1" spc="15" dirty="0">
                <a:solidFill>
                  <a:srgbClr val="005392"/>
                </a:solidFill>
                <a:latin typeface="Calibri"/>
                <a:cs typeface="Calibri"/>
              </a:rPr>
              <a:t>Higher</a:t>
            </a:r>
            <a:r>
              <a:rPr sz="1250" b="1" spc="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spc="20" dirty="0">
                <a:solidFill>
                  <a:srgbClr val="005392"/>
                </a:solidFill>
                <a:latin typeface="Calibri"/>
                <a:cs typeface="Calibri"/>
              </a:rPr>
              <a:t>Order</a:t>
            </a:r>
            <a:r>
              <a:rPr sz="1250" b="1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dirty="0">
                <a:solidFill>
                  <a:srgbClr val="005392"/>
                </a:solidFill>
                <a:latin typeface="Calibri"/>
                <a:cs typeface="Calibri"/>
              </a:rPr>
              <a:t>Terms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25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Enhance</a:t>
            </a:r>
            <a:r>
              <a:rPr sz="1250" spc="1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models</a:t>
            </a:r>
            <a:r>
              <a:rPr sz="1250" spc="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by </a:t>
            </a:r>
            <a:r>
              <a:rPr sz="1250" spc="-2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incorporating 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higher-order</a:t>
            </a:r>
            <a:r>
              <a:rPr sz="1250" spc="1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terms.</a:t>
            </a:r>
            <a:endParaRPr sz="1250">
              <a:latin typeface="Calibri"/>
              <a:cs typeface="Calibri"/>
            </a:endParaRPr>
          </a:p>
          <a:p>
            <a:pPr marL="12700">
              <a:lnSpc>
                <a:spcPts val="1465"/>
              </a:lnSpc>
              <a:spcBef>
                <a:spcPts val="490"/>
              </a:spcBef>
            </a:pPr>
            <a:r>
              <a:rPr sz="1250" b="1" spc="10" dirty="0">
                <a:solidFill>
                  <a:srgbClr val="005392"/>
                </a:solidFill>
                <a:latin typeface="Calibri"/>
                <a:cs typeface="Calibri"/>
              </a:rPr>
              <a:t>Interaction</a:t>
            </a:r>
            <a:r>
              <a:rPr sz="1250" b="1" spc="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dirty="0">
                <a:solidFill>
                  <a:srgbClr val="005392"/>
                </a:solidFill>
                <a:latin typeface="Calibri"/>
                <a:cs typeface="Calibri"/>
              </a:rPr>
              <a:t>Terms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250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Add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 interaction</a:t>
            </a:r>
            <a:r>
              <a:rPr sz="1250" spc="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terms</a:t>
            </a:r>
            <a:r>
              <a:rPr sz="1250" spc="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endParaRPr sz="1250">
              <a:latin typeface="Calibri"/>
              <a:cs typeface="Calibri"/>
            </a:endParaRPr>
          </a:p>
          <a:p>
            <a:pPr marL="12700">
              <a:lnSpc>
                <a:spcPts val="1465"/>
              </a:lnSpc>
            </a:pP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capture</a:t>
            </a:r>
            <a:r>
              <a:rPr sz="1250" spc="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combined</a:t>
            </a:r>
            <a:r>
              <a:rPr sz="1250" spc="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-5" dirty="0">
                <a:solidFill>
                  <a:srgbClr val="005392"/>
                </a:solidFill>
                <a:latin typeface="Calibri"/>
                <a:cs typeface="Calibri"/>
              </a:rPr>
              <a:t>effects</a:t>
            </a:r>
            <a:r>
              <a:rPr sz="1250" spc="1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of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variables.</a:t>
            </a:r>
            <a:endParaRPr sz="1250">
              <a:latin typeface="Calibri"/>
              <a:cs typeface="Calibri"/>
            </a:endParaRPr>
          </a:p>
          <a:p>
            <a:pPr marL="12700">
              <a:lnSpc>
                <a:spcPts val="1465"/>
              </a:lnSpc>
              <a:spcBef>
                <a:spcPts val="455"/>
              </a:spcBef>
            </a:pPr>
            <a:r>
              <a:rPr sz="1250" b="1" spc="5" dirty="0">
                <a:solidFill>
                  <a:srgbClr val="005392"/>
                </a:solidFill>
                <a:latin typeface="Calibri"/>
                <a:cs typeface="Calibri"/>
              </a:rPr>
              <a:t>Regularization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250" spc="1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Apply</a:t>
            </a:r>
            <a:r>
              <a:rPr sz="1250" spc="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regularization</a:t>
            </a:r>
            <a:r>
              <a:rPr sz="1250" spc="1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techniques</a:t>
            </a:r>
            <a:endParaRPr sz="1250">
              <a:latin typeface="Calibri"/>
              <a:cs typeface="Calibri"/>
            </a:endParaRPr>
          </a:p>
          <a:p>
            <a:pPr marL="12700">
              <a:lnSpc>
                <a:spcPts val="1465"/>
              </a:lnSpc>
            </a:pPr>
            <a:r>
              <a:rPr sz="1250" spc="20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12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prevent</a:t>
            </a:r>
            <a:r>
              <a:rPr sz="1250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overfitting.</a:t>
            </a:r>
            <a:endParaRPr sz="1250">
              <a:latin typeface="Calibri"/>
              <a:cs typeface="Calibri"/>
            </a:endParaRPr>
          </a:p>
          <a:p>
            <a:pPr marL="12700" marR="5080">
              <a:lnSpc>
                <a:spcPct val="95100"/>
              </a:lnSpc>
              <a:spcBef>
                <a:spcPts val="600"/>
              </a:spcBef>
            </a:pPr>
            <a:r>
              <a:rPr sz="1250" b="1" spc="5" dirty="0">
                <a:solidFill>
                  <a:srgbClr val="005392"/>
                </a:solidFill>
                <a:latin typeface="Calibri"/>
                <a:cs typeface="Calibri"/>
              </a:rPr>
              <a:t>Performance</a:t>
            </a:r>
            <a:r>
              <a:rPr sz="1250" b="1" spc="2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b="1" spc="5" dirty="0">
                <a:solidFill>
                  <a:srgbClr val="005392"/>
                </a:solidFill>
                <a:latin typeface="Calibri"/>
                <a:cs typeface="Calibri"/>
              </a:rPr>
              <a:t>Experimentation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: </a:t>
            </a:r>
            <a:r>
              <a:rPr sz="1250" spc="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-40" dirty="0">
                <a:solidFill>
                  <a:srgbClr val="005392"/>
                </a:solidFill>
                <a:latin typeface="Calibri"/>
                <a:cs typeface="Calibri"/>
              </a:rPr>
              <a:t>Test</a:t>
            </a:r>
            <a:r>
              <a:rPr sz="1250" spc="229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and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 compare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various model configurations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20" dirty="0">
                <a:solidFill>
                  <a:srgbClr val="005392"/>
                </a:solidFill>
                <a:latin typeface="Calibri"/>
                <a:cs typeface="Calibri"/>
              </a:rPr>
              <a:t>to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identify </a:t>
            </a:r>
            <a:r>
              <a:rPr sz="1250" spc="-2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5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25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5" dirty="0">
                <a:solidFill>
                  <a:srgbClr val="005392"/>
                </a:solidFill>
                <a:latin typeface="Calibri"/>
                <a:cs typeface="Calibri"/>
              </a:rPr>
              <a:t>best-performing</a:t>
            </a:r>
            <a:r>
              <a:rPr sz="1250" spc="1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250" spc="10" dirty="0">
                <a:solidFill>
                  <a:srgbClr val="005392"/>
                </a:solidFill>
                <a:latin typeface="Calibri"/>
                <a:cs typeface="Calibri"/>
              </a:rPr>
              <a:t>model.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497" y="764793"/>
            <a:ext cx="4182110" cy="95694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130"/>
              </a:spcBef>
            </a:pPr>
            <a:r>
              <a:rPr sz="3200" b="1" spc="5" dirty="0">
                <a:solidFill>
                  <a:srgbClr val="005392"/>
                </a:solidFill>
                <a:latin typeface="Courier New"/>
                <a:cs typeface="Courier New"/>
              </a:rPr>
              <a:t>Build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ts val="3650"/>
              </a:lnSpc>
            </a:pPr>
            <a:r>
              <a:rPr sz="3200" b="1" spc="15" dirty="0">
                <a:solidFill>
                  <a:srgbClr val="005392"/>
                </a:solidFill>
                <a:latin typeface="Courier New"/>
                <a:cs typeface="Courier New"/>
              </a:rPr>
              <a:t>R</a:t>
            </a:r>
            <a:r>
              <a:rPr sz="3200" b="1" spc="1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3200" b="1" spc="5" dirty="0">
                <a:solidFill>
                  <a:srgbClr val="005392"/>
                </a:solidFill>
                <a:latin typeface="Courier New"/>
                <a:cs typeface="Courier New"/>
              </a:rPr>
              <a:t>Shiny</a:t>
            </a:r>
            <a:r>
              <a:rPr sz="3200" b="1" spc="-6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3200" b="1" spc="-5" dirty="0">
                <a:solidFill>
                  <a:srgbClr val="005392"/>
                </a:solidFill>
                <a:latin typeface="Courier New"/>
                <a:cs typeface="Courier New"/>
              </a:rPr>
              <a:t>Dashboard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780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99B6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46676" y="217550"/>
            <a:ext cx="7061200" cy="546100"/>
            <a:chOff x="4646676" y="217550"/>
            <a:chExt cx="7061200" cy="546100"/>
          </a:xfrm>
        </p:grpSpPr>
        <p:sp>
          <p:nvSpPr>
            <p:cNvPr id="5" name="object 5"/>
            <p:cNvSpPr/>
            <p:nvPr/>
          </p:nvSpPr>
          <p:spPr>
            <a:xfrm>
              <a:off x="4653026" y="223900"/>
              <a:ext cx="7048500" cy="533400"/>
            </a:xfrm>
            <a:custGeom>
              <a:avLst/>
              <a:gdLst/>
              <a:ahLst/>
              <a:cxnLst/>
              <a:rect l="l" t="t" r="r" b="b"/>
              <a:pathLst>
                <a:path w="7048500" h="533400">
                  <a:moveTo>
                    <a:pt x="69596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373"/>
                  </a:lnTo>
                  <a:lnTo>
                    <a:pt x="6979" y="479018"/>
                  </a:lnTo>
                  <a:lnTo>
                    <a:pt x="26019" y="507317"/>
                  </a:lnTo>
                  <a:lnTo>
                    <a:pt x="54274" y="526401"/>
                  </a:lnTo>
                  <a:lnTo>
                    <a:pt x="88900" y="533400"/>
                  </a:lnTo>
                  <a:lnTo>
                    <a:pt x="6959600" y="533400"/>
                  </a:lnTo>
                  <a:lnTo>
                    <a:pt x="6994171" y="526401"/>
                  </a:lnTo>
                  <a:lnTo>
                    <a:pt x="7022433" y="507317"/>
                  </a:lnTo>
                  <a:lnTo>
                    <a:pt x="7041503" y="479018"/>
                  </a:lnTo>
                  <a:lnTo>
                    <a:pt x="7048500" y="444373"/>
                  </a:lnTo>
                  <a:lnTo>
                    <a:pt x="7048500" y="88900"/>
                  </a:lnTo>
                  <a:lnTo>
                    <a:pt x="7041503" y="54274"/>
                  </a:lnTo>
                  <a:lnTo>
                    <a:pt x="7022433" y="26019"/>
                  </a:lnTo>
                  <a:lnTo>
                    <a:pt x="6994171" y="6979"/>
                  </a:lnTo>
                  <a:lnTo>
                    <a:pt x="69596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53026" y="223900"/>
              <a:ext cx="7048500" cy="533400"/>
            </a:xfrm>
            <a:custGeom>
              <a:avLst/>
              <a:gdLst/>
              <a:ahLst/>
              <a:cxnLst/>
              <a:rect l="l" t="t" r="r" b="b"/>
              <a:pathLst>
                <a:path w="704850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6959600" y="0"/>
                  </a:lnTo>
                  <a:lnTo>
                    <a:pt x="6994171" y="6979"/>
                  </a:lnTo>
                  <a:lnTo>
                    <a:pt x="7022433" y="26019"/>
                  </a:lnTo>
                  <a:lnTo>
                    <a:pt x="7041503" y="54274"/>
                  </a:lnTo>
                  <a:lnTo>
                    <a:pt x="7048500" y="88900"/>
                  </a:lnTo>
                  <a:lnTo>
                    <a:pt x="7048500" y="444373"/>
                  </a:lnTo>
                  <a:lnTo>
                    <a:pt x="7041503" y="479018"/>
                  </a:lnTo>
                  <a:lnTo>
                    <a:pt x="7022433" y="507317"/>
                  </a:lnTo>
                  <a:lnTo>
                    <a:pt x="6994171" y="526401"/>
                  </a:lnTo>
                  <a:lnTo>
                    <a:pt x="6959600" y="533400"/>
                  </a:lnTo>
                  <a:lnTo>
                    <a:pt x="88900" y="533400"/>
                  </a:lnTo>
                  <a:lnTo>
                    <a:pt x="54274" y="526401"/>
                  </a:lnTo>
                  <a:lnTo>
                    <a:pt x="26019" y="507317"/>
                  </a:lnTo>
                  <a:lnTo>
                    <a:pt x="6979" y="479018"/>
                  </a:lnTo>
                  <a:lnTo>
                    <a:pt x="0" y="444373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51070" y="270763"/>
            <a:ext cx="3291204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dirty="0">
                <a:solidFill>
                  <a:srgbClr val="4471C4"/>
                </a:solidFill>
                <a:latin typeface="Calibri"/>
                <a:cs typeface="Calibri"/>
              </a:rPr>
              <a:t>Interactive</a:t>
            </a:r>
            <a:r>
              <a:rPr sz="2150" spc="5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4471C4"/>
                </a:solidFill>
                <a:latin typeface="Calibri"/>
                <a:cs typeface="Calibri"/>
              </a:rPr>
              <a:t>Map</a:t>
            </a:r>
            <a:r>
              <a:rPr sz="2150" spc="5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4471C4"/>
                </a:solidFill>
                <a:latin typeface="Calibri"/>
                <a:cs typeface="Calibri"/>
              </a:rPr>
              <a:t>with</a:t>
            </a:r>
            <a:r>
              <a:rPr sz="2150" spc="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4471C4"/>
                </a:solidFill>
                <a:latin typeface="Calibri"/>
                <a:cs typeface="Calibri"/>
              </a:rPr>
              <a:t>Leaflet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5370" y="704024"/>
            <a:ext cx="6631305" cy="165608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05"/>
              </a:spcBef>
              <a:buFont typeface="Calibri"/>
              <a:buChar char="•"/>
              <a:tabLst>
                <a:tab pos="184150" algn="l"/>
              </a:tabLst>
            </a:pPr>
            <a:r>
              <a:rPr sz="1700" b="1" spc="15" dirty="0">
                <a:solidFill>
                  <a:srgbClr val="005392"/>
                </a:solidFill>
                <a:latin typeface="Calibri"/>
                <a:cs typeface="Calibri"/>
              </a:rPr>
              <a:t>B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700" b="1" spc="-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b="1" spc="10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700" b="1" spc="-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4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700" b="1" spc="1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700" b="1" spc="3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-1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700" b="1" spc="1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b="1" spc="3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20" dirty="0">
                <a:solidFill>
                  <a:srgbClr val="005392"/>
                </a:solidFill>
                <a:latin typeface="Calibri"/>
                <a:cs typeface="Calibri"/>
              </a:rPr>
              <a:t>w</a:t>
            </a:r>
            <a:r>
              <a:rPr sz="1700" b="1" spc="-1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10" dirty="0">
                <a:solidFill>
                  <a:srgbClr val="005392"/>
                </a:solidFill>
                <a:latin typeface="Calibri"/>
                <a:cs typeface="Calibri"/>
              </a:rPr>
              <a:t>M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700" b="1" spc="5" dirty="0">
                <a:solidFill>
                  <a:srgbClr val="005392"/>
                </a:solidFill>
                <a:latin typeface="Calibri"/>
                <a:cs typeface="Calibri"/>
              </a:rPr>
              <a:t>p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1700">
              <a:latin typeface="Calibri"/>
              <a:cs typeface="Calibri"/>
            </a:endParaRPr>
          </a:p>
          <a:p>
            <a:pPr marL="355600" marR="71120" lvl="1" indent="-172085">
              <a:lnSpc>
                <a:spcPts val="1880"/>
              </a:lnSpc>
              <a:spcBef>
                <a:spcPts val="409"/>
              </a:spcBef>
              <a:buChar char="•"/>
              <a:tabLst>
                <a:tab pos="356235" algn="l"/>
              </a:tabLst>
            </a:pP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Implement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 a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Leaflet-based</a:t>
            </a:r>
            <a:r>
              <a:rPr sz="1700" spc="-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map</a:t>
            </a: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5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showcase</a:t>
            </a:r>
            <a:r>
              <a:rPr sz="1700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maximum</a:t>
            </a:r>
            <a:r>
              <a:rPr sz="1700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predicted</a:t>
            </a:r>
            <a:r>
              <a:rPr sz="1700" spc="-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bike- </a:t>
            </a:r>
            <a:r>
              <a:rPr sz="1700" spc="-3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sharing</a:t>
            </a:r>
            <a:r>
              <a:rPr sz="1700" spc="-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demand</a:t>
            </a:r>
            <a:r>
              <a:rPr sz="1700" spc="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over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700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next</a:t>
            </a:r>
            <a:r>
              <a:rPr sz="1700" spc="-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5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days.</a:t>
            </a:r>
            <a:endParaRPr sz="17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50"/>
              </a:spcBef>
              <a:buFont typeface="Calibri"/>
              <a:buChar char="•"/>
              <a:tabLst>
                <a:tab pos="184150" algn="l"/>
              </a:tabLst>
            </a:pPr>
            <a:r>
              <a:rPr sz="1700" b="1" spc="-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b="1" spc="10" dirty="0">
                <a:solidFill>
                  <a:srgbClr val="005392"/>
                </a:solidFill>
                <a:latin typeface="Calibri"/>
                <a:cs typeface="Calibri"/>
              </a:rPr>
              <a:t>ty</a:t>
            </a:r>
            <a:r>
              <a:rPr sz="1700" b="1" spc="-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1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700" b="1" spc="3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1700" b="1" spc="35" dirty="0">
                <a:solidFill>
                  <a:srgbClr val="005392"/>
                </a:solidFill>
                <a:latin typeface="Calibri"/>
                <a:cs typeface="Calibri"/>
              </a:rPr>
              <a:t>ec</a:t>
            </a:r>
            <a:r>
              <a:rPr sz="1700" b="1" spc="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700" b="1" spc="10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700" b="1" spc="-1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40" dirty="0">
                <a:solidFill>
                  <a:srgbClr val="005392"/>
                </a:solidFill>
                <a:latin typeface="Calibri"/>
                <a:cs typeface="Calibri"/>
              </a:rPr>
              <a:t>F</a:t>
            </a:r>
            <a:r>
              <a:rPr sz="1700" b="1" spc="3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700" b="1" spc="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1700" b="1" spc="-1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700" b="1" spc="6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1700">
              <a:latin typeface="Calibri"/>
              <a:cs typeface="Calibri"/>
            </a:endParaRPr>
          </a:p>
          <a:p>
            <a:pPr marL="355600" marR="5080" lvl="1" indent="-172085">
              <a:lnSpc>
                <a:spcPts val="1880"/>
              </a:lnSpc>
              <a:spcBef>
                <a:spcPts val="405"/>
              </a:spcBef>
              <a:buChar char="•"/>
              <a:tabLst>
                <a:tab pos="356235" algn="l"/>
              </a:tabLst>
            </a:pP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Integrate</a:t>
            </a:r>
            <a:r>
              <a:rPr sz="1700" spc="-1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dropdown</a:t>
            </a:r>
            <a:r>
              <a:rPr sz="1700" spc="-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menu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users</a:t>
            </a:r>
            <a:r>
              <a:rPr sz="1700" spc="-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5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17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select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 a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specific</a:t>
            </a:r>
            <a:r>
              <a:rPr sz="1700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city</a:t>
            </a:r>
            <a:r>
              <a:rPr sz="1700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(New</a:t>
            </a:r>
            <a:r>
              <a:rPr sz="1700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35" dirty="0">
                <a:solidFill>
                  <a:srgbClr val="005392"/>
                </a:solidFill>
                <a:latin typeface="Calibri"/>
                <a:cs typeface="Calibri"/>
              </a:rPr>
              <a:t>York, </a:t>
            </a:r>
            <a:r>
              <a:rPr sz="1700" spc="-3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Paris,</a:t>
            </a:r>
            <a:r>
              <a:rPr sz="1700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Suzhou,</a:t>
            </a:r>
            <a:r>
              <a:rPr sz="1700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London).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46676" y="2389251"/>
            <a:ext cx="7061200" cy="536575"/>
            <a:chOff x="4646676" y="2389251"/>
            <a:chExt cx="7061200" cy="536575"/>
          </a:xfrm>
        </p:grpSpPr>
        <p:sp>
          <p:nvSpPr>
            <p:cNvPr id="10" name="object 10"/>
            <p:cNvSpPr/>
            <p:nvPr/>
          </p:nvSpPr>
          <p:spPr>
            <a:xfrm>
              <a:off x="4653026" y="2395601"/>
              <a:ext cx="7048500" cy="523875"/>
            </a:xfrm>
            <a:custGeom>
              <a:avLst/>
              <a:gdLst/>
              <a:ahLst/>
              <a:cxnLst/>
              <a:rect l="l" t="t" r="r" b="b"/>
              <a:pathLst>
                <a:path w="7048500" h="523875">
                  <a:moveTo>
                    <a:pt x="6961124" y="0"/>
                  </a:moveTo>
                  <a:lnTo>
                    <a:pt x="87249" y="0"/>
                  </a:lnTo>
                  <a:lnTo>
                    <a:pt x="53256" y="6846"/>
                  </a:lnTo>
                  <a:lnTo>
                    <a:pt x="25526" y="25526"/>
                  </a:lnTo>
                  <a:lnTo>
                    <a:pt x="6846" y="53256"/>
                  </a:lnTo>
                  <a:lnTo>
                    <a:pt x="0" y="87249"/>
                  </a:lnTo>
                  <a:lnTo>
                    <a:pt x="0" y="436499"/>
                  </a:lnTo>
                  <a:lnTo>
                    <a:pt x="6846" y="470511"/>
                  </a:lnTo>
                  <a:lnTo>
                    <a:pt x="25526" y="498284"/>
                  </a:lnTo>
                  <a:lnTo>
                    <a:pt x="53256" y="517009"/>
                  </a:lnTo>
                  <a:lnTo>
                    <a:pt x="87249" y="523875"/>
                  </a:lnTo>
                  <a:lnTo>
                    <a:pt x="6961124" y="523875"/>
                  </a:lnTo>
                  <a:lnTo>
                    <a:pt x="6995136" y="517009"/>
                  </a:lnTo>
                  <a:lnTo>
                    <a:pt x="7022909" y="498284"/>
                  </a:lnTo>
                  <a:lnTo>
                    <a:pt x="7041634" y="470511"/>
                  </a:lnTo>
                  <a:lnTo>
                    <a:pt x="7048500" y="436499"/>
                  </a:lnTo>
                  <a:lnTo>
                    <a:pt x="7048500" y="87249"/>
                  </a:lnTo>
                  <a:lnTo>
                    <a:pt x="7041634" y="53256"/>
                  </a:lnTo>
                  <a:lnTo>
                    <a:pt x="7022909" y="25526"/>
                  </a:lnTo>
                  <a:lnTo>
                    <a:pt x="6995136" y="6846"/>
                  </a:lnTo>
                  <a:lnTo>
                    <a:pt x="69611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53026" y="2395601"/>
              <a:ext cx="7048500" cy="523875"/>
            </a:xfrm>
            <a:custGeom>
              <a:avLst/>
              <a:gdLst/>
              <a:ahLst/>
              <a:cxnLst/>
              <a:rect l="l" t="t" r="r" b="b"/>
              <a:pathLst>
                <a:path w="7048500" h="523875">
                  <a:moveTo>
                    <a:pt x="0" y="87249"/>
                  </a:moveTo>
                  <a:lnTo>
                    <a:pt x="6846" y="53256"/>
                  </a:lnTo>
                  <a:lnTo>
                    <a:pt x="25526" y="25526"/>
                  </a:lnTo>
                  <a:lnTo>
                    <a:pt x="53256" y="6846"/>
                  </a:lnTo>
                  <a:lnTo>
                    <a:pt x="87249" y="0"/>
                  </a:lnTo>
                  <a:lnTo>
                    <a:pt x="6961124" y="0"/>
                  </a:lnTo>
                  <a:lnTo>
                    <a:pt x="6995136" y="6846"/>
                  </a:lnTo>
                  <a:lnTo>
                    <a:pt x="7022909" y="25526"/>
                  </a:lnTo>
                  <a:lnTo>
                    <a:pt x="7041634" y="53256"/>
                  </a:lnTo>
                  <a:lnTo>
                    <a:pt x="7048500" y="87249"/>
                  </a:lnTo>
                  <a:lnTo>
                    <a:pt x="7048500" y="436499"/>
                  </a:lnTo>
                  <a:lnTo>
                    <a:pt x="7041634" y="470511"/>
                  </a:lnTo>
                  <a:lnTo>
                    <a:pt x="7022909" y="498284"/>
                  </a:lnTo>
                  <a:lnTo>
                    <a:pt x="6995136" y="517009"/>
                  </a:lnTo>
                  <a:lnTo>
                    <a:pt x="6961124" y="523875"/>
                  </a:lnTo>
                  <a:lnTo>
                    <a:pt x="87249" y="523875"/>
                  </a:lnTo>
                  <a:lnTo>
                    <a:pt x="53256" y="517009"/>
                  </a:lnTo>
                  <a:lnTo>
                    <a:pt x="25526" y="498284"/>
                  </a:lnTo>
                  <a:lnTo>
                    <a:pt x="6846" y="470511"/>
                  </a:lnTo>
                  <a:lnTo>
                    <a:pt x="0" y="436499"/>
                  </a:lnTo>
                  <a:lnTo>
                    <a:pt x="0" y="8724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646676" y="5370576"/>
            <a:ext cx="7061200" cy="546100"/>
            <a:chOff x="4646676" y="5370576"/>
            <a:chExt cx="7061200" cy="546100"/>
          </a:xfrm>
        </p:grpSpPr>
        <p:sp>
          <p:nvSpPr>
            <p:cNvPr id="13" name="object 13"/>
            <p:cNvSpPr/>
            <p:nvPr/>
          </p:nvSpPr>
          <p:spPr>
            <a:xfrm>
              <a:off x="4653026" y="5376926"/>
              <a:ext cx="7048500" cy="533400"/>
            </a:xfrm>
            <a:custGeom>
              <a:avLst/>
              <a:gdLst/>
              <a:ahLst/>
              <a:cxnLst/>
              <a:rect l="l" t="t" r="r" b="b"/>
              <a:pathLst>
                <a:path w="7048500" h="533400">
                  <a:moveTo>
                    <a:pt x="6959600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436"/>
                  </a:lnTo>
                  <a:lnTo>
                    <a:pt x="6979" y="479040"/>
                  </a:lnTo>
                  <a:lnTo>
                    <a:pt x="26019" y="507298"/>
                  </a:lnTo>
                  <a:lnTo>
                    <a:pt x="54274" y="526350"/>
                  </a:lnTo>
                  <a:lnTo>
                    <a:pt x="88900" y="533336"/>
                  </a:lnTo>
                  <a:lnTo>
                    <a:pt x="6959600" y="533336"/>
                  </a:lnTo>
                  <a:lnTo>
                    <a:pt x="6994171" y="526350"/>
                  </a:lnTo>
                  <a:lnTo>
                    <a:pt x="7022433" y="507298"/>
                  </a:lnTo>
                  <a:lnTo>
                    <a:pt x="7041503" y="479040"/>
                  </a:lnTo>
                  <a:lnTo>
                    <a:pt x="7048500" y="444436"/>
                  </a:lnTo>
                  <a:lnTo>
                    <a:pt x="7048500" y="88900"/>
                  </a:lnTo>
                  <a:lnTo>
                    <a:pt x="7041503" y="54274"/>
                  </a:lnTo>
                  <a:lnTo>
                    <a:pt x="7022433" y="26019"/>
                  </a:lnTo>
                  <a:lnTo>
                    <a:pt x="6994171" y="6979"/>
                  </a:lnTo>
                  <a:lnTo>
                    <a:pt x="69596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53026" y="5376926"/>
              <a:ext cx="7048500" cy="533400"/>
            </a:xfrm>
            <a:custGeom>
              <a:avLst/>
              <a:gdLst/>
              <a:ahLst/>
              <a:cxnLst/>
              <a:rect l="l" t="t" r="r" b="b"/>
              <a:pathLst>
                <a:path w="704850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6959600" y="0"/>
                  </a:lnTo>
                  <a:lnTo>
                    <a:pt x="6994171" y="6979"/>
                  </a:lnTo>
                  <a:lnTo>
                    <a:pt x="7022433" y="26019"/>
                  </a:lnTo>
                  <a:lnTo>
                    <a:pt x="7041503" y="54274"/>
                  </a:lnTo>
                  <a:lnTo>
                    <a:pt x="7048500" y="88900"/>
                  </a:lnTo>
                  <a:lnTo>
                    <a:pt x="7048500" y="444436"/>
                  </a:lnTo>
                  <a:lnTo>
                    <a:pt x="7041503" y="479040"/>
                  </a:lnTo>
                  <a:lnTo>
                    <a:pt x="7022433" y="507298"/>
                  </a:lnTo>
                  <a:lnTo>
                    <a:pt x="6994171" y="526350"/>
                  </a:lnTo>
                  <a:lnTo>
                    <a:pt x="6959600" y="533336"/>
                  </a:lnTo>
                  <a:lnTo>
                    <a:pt x="88900" y="533336"/>
                  </a:lnTo>
                  <a:lnTo>
                    <a:pt x="54274" y="526350"/>
                  </a:lnTo>
                  <a:lnTo>
                    <a:pt x="26019" y="507298"/>
                  </a:lnTo>
                  <a:lnTo>
                    <a:pt x="6979" y="479040"/>
                  </a:lnTo>
                  <a:lnTo>
                    <a:pt x="0" y="444436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pc="5" dirty="0"/>
              <a:t>Detailed</a:t>
            </a:r>
            <a:r>
              <a:rPr spc="50" dirty="0"/>
              <a:t> </a:t>
            </a:r>
            <a:r>
              <a:rPr spc="10" dirty="0"/>
              <a:t>Visualization</a:t>
            </a:r>
            <a:r>
              <a:rPr spc="55" dirty="0"/>
              <a:t> </a:t>
            </a:r>
            <a:r>
              <a:rPr spc="15" dirty="0"/>
              <a:t>with</a:t>
            </a:r>
            <a:r>
              <a:rPr spc="20" dirty="0"/>
              <a:t> ggplot</a:t>
            </a:r>
          </a:p>
          <a:p>
            <a:pPr marL="298450" indent="-171450">
              <a:lnSpc>
                <a:spcPct val="100000"/>
              </a:lnSpc>
              <a:spcBef>
                <a:spcPts val="1010"/>
              </a:spcBef>
              <a:buFont typeface="Calibri"/>
              <a:buChar char="•"/>
              <a:tabLst>
                <a:tab pos="298450" algn="l"/>
              </a:tabLst>
            </a:pPr>
            <a:r>
              <a:rPr sz="1700" spc="-170" dirty="0">
                <a:solidFill>
                  <a:srgbClr val="005392"/>
                </a:solidFill>
              </a:rPr>
              <a:t>T</a:t>
            </a:r>
            <a:r>
              <a:rPr sz="1700" spc="40" dirty="0">
                <a:solidFill>
                  <a:srgbClr val="005392"/>
                </a:solidFill>
              </a:rPr>
              <a:t>em</a:t>
            </a:r>
            <a:r>
              <a:rPr sz="1700" spc="-20" dirty="0">
                <a:solidFill>
                  <a:srgbClr val="005392"/>
                </a:solidFill>
              </a:rPr>
              <a:t>p</a:t>
            </a:r>
            <a:r>
              <a:rPr sz="1700" spc="40" dirty="0">
                <a:solidFill>
                  <a:srgbClr val="005392"/>
                </a:solidFill>
              </a:rPr>
              <a:t>e</a:t>
            </a:r>
            <a:r>
              <a:rPr sz="1700" spc="-10" dirty="0">
                <a:solidFill>
                  <a:srgbClr val="005392"/>
                </a:solidFill>
              </a:rPr>
              <a:t>r</a:t>
            </a:r>
            <a:r>
              <a:rPr sz="1700" spc="-20" dirty="0">
                <a:solidFill>
                  <a:srgbClr val="005392"/>
                </a:solidFill>
              </a:rPr>
              <a:t>a</a:t>
            </a:r>
            <a:r>
              <a:rPr sz="1700" spc="5" dirty="0">
                <a:solidFill>
                  <a:srgbClr val="005392"/>
                </a:solidFill>
              </a:rPr>
              <a:t>t</a:t>
            </a:r>
            <a:r>
              <a:rPr sz="1700" spc="-15" dirty="0">
                <a:solidFill>
                  <a:srgbClr val="005392"/>
                </a:solidFill>
              </a:rPr>
              <a:t>u</a:t>
            </a:r>
            <a:r>
              <a:rPr sz="1700" spc="-10" dirty="0">
                <a:solidFill>
                  <a:srgbClr val="005392"/>
                </a:solidFill>
              </a:rPr>
              <a:t>r</a:t>
            </a:r>
            <a:r>
              <a:rPr sz="1700" spc="10" dirty="0">
                <a:solidFill>
                  <a:srgbClr val="005392"/>
                </a:solidFill>
              </a:rPr>
              <a:t>e</a:t>
            </a:r>
            <a:r>
              <a:rPr sz="1700" spc="-130" dirty="0">
                <a:solidFill>
                  <a:srgbClr val="005392"/>
                </a:solidFill>
              </a:rPr>
              <a:t> </a:t>
            </a:r>
            <a:r>
              <a:rPr sz="1700" spc="-95" dirty="0">
                <a:solidFill>
                  <a:srgbClr val="005392"/>
                </a:solidFill>
              </a:rPr>
              <a:t>T</a:t>
            </a:r>
            <a:r>
              <a:rPr sz="1700" spc="-10" dirty="0">
                <a:solidFill>
                  <a:srgbClr val="005392"/>
                </a:solidFill>
              </a:rPr>
              <a:t>r</a:t>
            </a:r>
            <a:r>
              <a:rPr sz="1700" spc="40" dirty="0">
                <a:solidFill>
                  <a:srgbClr val="005392"/>
                </a:solidFill>
              </a:rPr>
              <a:t>e</a:t>
            </a:r>
            <a:r>
              <a:rPr sz="1700" spc="-20" dirty="0">
                <a:solidFill>
                  <a:srgbClr val="005392"/>
                </a:solidFill>
              </a:rPr>
              <a:t>n</a:t>
            </a:r>
            <a:r>
              <a:rPr sz="1700" spc="10" dirty="0">
                <a:solidFill>
                  <a:srgbClr val="005392"/>
                </a:solidFill>
              </a:rPr>
              <a:t>d</a:t>
            </a:r>
            <a:r>
              <a:rPr sz="1700" spc="-110" dirty="0">
                <a:solidFill>
                  <a:srgbClr val="005392"/>
                </a:solidFill>
              </a:rPr>
              <a:t> </a:t>
            </a:r>
            <a:r>
              <a:rPr sz="1700" spc="25" dirty="0">
                <a:solidFill>
                  <a:srgbClr val="005392"/>
                </a:solidFill>
              </a:rPr>
              <a:t>Li</a:t>
            </a:r>
            <a:r>
              <a:rPr sz="1700" spc="-20" dirty="0">
                <a:solidFill>
                  <a:srgbClr val="005392"/>
                </a:solidFill>
              </a:rPr>
              <a:t>n</a:t>
            </a:r>
            <a:r>
              <a:rPr sz="1700" spc="55" dirty="0">
                <a:solidFill>
                  <a:srgbClr val="005392"/>
                </a:solidFill>
              </a:rPr>
              <a:t>e</a:t>
            </a:r>
            <a:r>
              <a:rPr sz="1700" b="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1700">
              <a:latin typeface="Calibri"/>
              <a:cs typeface="Calibri"/>
            </a:endParaRPr>
          </a:p>
          <a:p>
            <a:pPr marL="469900" marR="256540" lvl="1" indent="-172085">
              <a:lnSpc>
                <a:spcPts val="1880"/>
              </a:lnSpc>
              <a:spcBef>
                <a:spcPts val="409"/>
              </a:spcBef>
              <a:buChar char="•"/>
              <a:tabLst>
                <a:tab pos="470534" algn="l"/>
              </a:tabLst>
            </a:pP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Add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static</a:t>
            </a:r>
            <a:r>
              <a:rPr sz="1700" spc="-1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line</a:t>
            </a:r>
            <a:r>
              <a:rPr sz="1700" spc="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graph</a:t>
            </a:r>
            <a:r>
              <a:rPr sz="1700" spc="-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displaying</a:t>
            </a:r>
            <a:r>
              <a:rPr sz="1700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temperature</a:t>
            </a:r>
            <a:r>
              <a:rPr sz="1700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trends</a:t>
            </a:r>
            <a:r>
              <a:rPr sz="1700" spc="-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700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selected </a:t>
            </a:r>
            <a:r>
              <a:rPr sz="1700" spc="-3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city.</a:t>
            </a:r>
            <a:endParaRPr sz="1700">
              <a:latin typeface="Calibri"/>
              <a:cs typeface="Calibri"/>
            </a:endParaRPr>
          </a:p>
          <a:p>
            <a:pPr marL="298450" indent="-171450">
              <a:lnSpc>
                <a:spcPct val="100000"/>
              </a:lnSpc>
              <a:spcBef>
                <a:spcPts val="245"/>
              </a:spcBef>
              <a:buFont typeface="Calibri"/>
              <a:buChar char="•"/>
              <a:tabLst>
                <a:tab pos="298450" algn="l"/>
              </a:tabLst>
            </a:pPr>
            <a:r>
              <a:rPr sz="1700" spc="15" dirty="0">
                <a:solidFill>
                  <a:srgbClr val="005392"/>
                </a:solidFill>
              </a:rPr>
              <a:t>B</a:t>
            </a:r>
            <a:r>
              <a:rPr sz="1700" spc="25" dirty="0">
                <a:solidFill>
                  <a:srgbClr val="005392"/>
                </a:solidFill>
              </a:rPr>
              <a:t>i</a:t>
            </a:r>
            <a:r>
              <a:rPr sz="1700" spc="-70" dirty="0">
                <a:solidFill>
                  <a:srgbClr val="005392"/>
                </a:solidFill>
              </a:rPr>
              <a:t>k</a:t>
            </a:r>
            <a:r>
              <a:rPr sz="1700" spc="45" dirty="0">
                <a:solidFill>
                  <a:srgbClr val="005392"/>
                </a:solidFill>
              </a:rPr>
              <a:t>e</a:t>
            </a:r>
            <a:r>
              <a:rPr sz="1700" dirty="0">
                <a:solidFill>
                  <a:srgbClr val="005392"/>
                </a:solidFill>
              </a:rPr>
              <a:t>-</a:t>
            </a:r>
            <a:r>
              <a:rPr sz="1700" spc="15" dirty="0">
                <a:solidFill>
                  <a:srgbClr val="005392"/>
                </a:solidFill>
              </a:rPr>
              <a:t>S</a:t>
            </a:r>
            <a:r>
              <a:rPr sz="1700" spc="-20" dirty="0">
                <a:solidFill>
                  <a:srgbClr val="005392"/>
                </a:solidFill>
              </a:rPr>
              <a:t>ha</a:t>
            </a:r>
            <a:r>
              <a:rPr sz="1700" spc="-10" dirty="0">
                <a:solidFill>
                  <a:srgbClr val="005392"/>
                </a:solidFill>
              </a:rPr>
              <a:t>r</a:t>
            </a:r>
            <a:r>
              <a:rPr sz="1700" spc="25" dirty="0">
                <a:solidFill>
                  <a:srgbClr val="005392"/>
                </a:solidFill>
              </a:rPr>
              <a:t>i</a:t>
            </a:r>
            <a:r>
              <a:rPr sz="1700" spc="-20" dirty="0">
                <a:solidFill>
                  <a:srgbClr val="005392"/>
                </a:solidFill>
              </a:rPr>
              <a:t>n</a:t>
            </a:r>
            <a:r>
              <a:rPr sz="1700" spc="10" dirty="0">
                <a:solidFill>
                  <a:srgbClr val="005392"/>
                </a:solidFill>
              </a:rPr>
              <a:t>g</a:t>
            </a:r>
            <a:r>
              <a:rPr sz="1700" spc="-80" dirty="0">
                <a:solidFill>
                  <a:srgbClr val="005392"/>
                </a:solidFill>
              </a:rPr>
              <a:t> </a:t>
            </a:r>
            <a:r>
              <a:rPr sz="1700" spc="50" dirty="0">
                <a:solidFill>
                  <a:srgbClr val="005392"/>
                </a:solidFill>
              </a:rPr>
              <a:t>D</a:t>
            </a:r>
            <a:r>
              <a:rPr sz="1700" spc="35" dirty="0">
                <a:solidFill>
                  <a:srgbClr val="005392"/>
                </a:solidFill>
              </a:rPr>
              <a:t>em</a:t>
            </a:r>
            <a:r>
              <a:rPr sz="1700" spc="-20" dirty="0">
                <a:solidFill>
                  <a:srgbClr val="005392"/>
                </a:solidFill>
              </a:rPr>
              <a:t>an</a:t>
            </a:r>
            <a:r>
              <a:rPr sz="1700" spc="10" dirty="0">
                <a:solidFill>
                  <a:srgbClr val="005392"/>
                </a:solidFill>
              </a:rPr>
              <a:t>d</a:t>
            </a:r>
            <a:r>
              <a:rPr sz="1700" spc="-190" dirty="0">
                <a:solidFill>
                  <a:srgbClr val="005392"/>
                </a:solidFill>
              </a:rPr>
              <a:t> </a:t>
            </a:r>
            <a:r>
              <a:rPr sz="1700" spc="-10" dirty="0">
                <a:solidFill>
                  <a:srgbClr val="005392"/>
                </a:solidFill>
              </a:rPr>
              <a:t>Pr</a:t>
            </a:r>
            <a:r>
              <a:rPr sz="1700" spc="35" dirty="0">
                <a:solidFill>
                  <a:srgbClr val="005392"/>
                </a:solidFill>
              </a:rPr>
              <a:t>e</a:t>
            </a:r>
            <a:r>
              <a:rPr sz="1700" spc="-20" dirty="0">
                <a:solidFill>
                  <a:srgbClr val="005392"/>
                </a:solidFill>
              </a:rPr>
              <a:t>d</a:t>
            </a:r>
            <a:r>
              <a:rPr sz="1700" spc="25" dirty="0">
                <a:solidFill>
                  <a:srgbClr val="005392"/>
                </a:solidFill>
              </a:rPr>
              <a:t>i</a:t>
            </a:r>
            <a:r>
              <a:rPr sz="1700" spc="35" dirty="0">
                <a:solidFill>
                  <a:srgbClr val="005392"/>
                </a:solidFill>
              </a:rPr>
              <a:t>c</a:t>
            </a:r>
            <a:r>
              <a:rPr sz="1700" spc="5" dirty="0">
                <a:solidFill>
                  <a:srgbClr val="005392"/>
                </a:solidFill>
              </a:rPr>
              <a:t>t</a:t>
            </a:r>
            <a:r>
              <a:rPr sz="1700" spc="25" dirty="0">
                <a:solidFill>
                  <a:srgbClr val="005392"/>
                </a:solidFill>
              </a:rPr>
              <a:t>i</a:t>
            </a:r>
            <a:r>
              <a:rPr sz="1700" spc="-20" dirty="0">
                <a:solidFill>
                  <a:srgbClr val="005392"/>
                </a:solidFill>
              </a:rPr>
              <a:t>o</a:t>
            </a:r>
            <a:r>
              <a:rPr sz="1700" spc="10" dirty="0">
                <a:solidFill>
                  <a:srgbClr val="005392"/>
                </a:solidFill>
              </a:rPr>
              <a:t>n</a:t>
            </a:r>
            <a:r>
              <a:rPr sz="1700" spc="-114" dirty="0">
                <a:solidFill>
                  <a:srgbClr val="005392"/>
                </a:solidFill>
              </a:rPr>
              <a:t> </a:t>
            </a:r>
            <a:r>
              <a:rPr sz="1700" spc="-100" dirty="0">
                <a:solidFill>
                  <a:srgbClr val="005392"/>
                </a:solidFill>
              </a:rPr>
              <a:t>T</a:t>
            </a:r>
            <a:r>
              <a:rPr sz="1700" spc="-10" dirty="0">
                <a:solidFill>
                  <a:srgbClr val="005392"/>
                </a:solidFill>
              </a:rPr>
              <a:t>r</a:t>
            </a:r>
            <a:r>
              <a:rPr sz="1700" spc="35" dirty="0">
                <a:solidFill>
                  <a:srgbClr val="005392"/>
                </a:solidFill>
              </a:rPr>
              <a:t>e</a:t>
            </a:r>
            <a:r>
              <a:rPr sz="1700" spc="-20" dirty="0">
                <a:solidFill>
                  <a:srgbClr val="005392"/>
                </a:solidFill>
              </a:rPr>
              <a:t>n</a:t>
            </a:r>
            <a:r>
              <a:rPr sz="1700" spc="10" dirty="0">
                <a:solidFill>
                  <a:srgbClr val="005392"/>
                </a:solidFill>
              </a:rPr>
              <a:t>d</a:t>
            </a:r>
            <a:r>
              <a:rPr sz="1700" b="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1700">
              <a:latin typeface="Calibri"/>
              <a:cs typeface="Calibri"/>
            </a:endParaRPr>
          </a:p>
          <a:p>
            <a:pPr marL="469900" marR="5080" lvl="1" indent="-172085">
              <a:lnSpc>
                <a:spcPts val="1880"/>
              </a:lnSpc>
              <a:spcBef>
                <a:spcPts val="409"/>
              </a:spcBef>
              <a:buChar char="•"/>
              <a:tabLst>
                <a:tab pos="470534" algn="l"/>
              </a:tabLst>
            </a:pP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Implement</a:t>
            </a:r>
            <a:r>
              <a:rPr sz="170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an</a:t>
            </a: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interactive</a:t>
            </a:r>
            <a:r>
              <a:rPr sz="1700" spc="-11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trend</a:t>
            </a:r>
            <a:r>
              <a:rPr sz="1700" spc="-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line</a:t>
            </a:r>
            <a:r>
              <a:rPr sz="170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showing</a:t>
            </a:r>
            <a:r>
              <a:rPr sz="1700" spc="-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forecasted</a:t>
            </a:r>
            <a:r>
              <a:rPr sz="1700" spc="-1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bike-sharing </a:t>
            </a:r>
            <a:r>
              <a:rPr sz="1700" spc="-3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demand.</a:t>
            </a:r>
            <a:endParaRPr sz="1700">
              <a:latin typeface="Calibri"/>
              <a:cs typeface="Calibri"/>
            </a:endParaRPr>
          </a:p>
          <a:p>
            <a:pPr marL="298450" indent="-171450">
              <a:lnSpc>
                <a:spcPct val="100000"/>
              </a:lnSpc>
              <a:spcBef>
                <a:spcPts val="175"/>
              </a:spcBef>
              <a:buFont typeface="Calibri"/>
              <a:buChar char="•"/>
              <a:tabLst>
                <a:tab pos="298450" algn="l"/>
              </a:tabLst>
            </a:pPr>
            <a:r>
              <a:rPr sz="1700" spc="45" dirty="0">
                <a:solidFill>
                  <a:srgbClr val="005392"/>
                </a:solidFill>
              </a:rPr>
              <a:t>H</a:t>
            </a:r>
            <a:r>
              <a:rPr sz="1700" spc="-20" dirty="0">
                <a:solidFill>
                  <a:srgbClr val="005392"/>
                </a:solidFill>
              </a:rPr>
              <a:t>u</a:t>
            </a:r>
            <a:r>
              <a:rPr sz="1700" spc="35" dirty="0">
                <a:solidFill>
                  <a:srgbClr val="005392"/>
                </a:solidFill>
              </a:rPr>
              <a:t>m</a:t>
            </a:r>
            <a:r>
              <a:rPr sz="1700" spc="25" dirty="0">
                <a:solidFill>
                  <a:srgbClr val="005392"/>
                </a:solidFill>
              </a:rPr>
              <a:t>i</a:t>
            </a:r>
            <a:r>
              <a:rPr sz="1700" spc="-20" dirty="0">
                <a:solidFill>
                  <a:srgbClr val="005392"/>
                </a:solidFill>
              </a:rPr>
              <a:t>d</a:t>
            </a:r>
            <a:r>
              <a:rPr sz="1700" spc="25" dirty="0">
                <a:solidFill>
                  <a:srgbClr val="005392"/>
                </a:solidFill>
              </a:rPr>
              <a:t>i</a:t>
            </a:r>
            <a:r>
              <a:rPr sz="1700" spc="5" dirty="0">
                <a:solidFill>
                  <a:srgbClr val="005392"/>
                </a:solidFill>
              </a:rPr>
              <a:t>t</a:t>
            </a:r>
            <a:r>
              <a:rPr sz="1700" spc="25" dirty="0">
                <a:solidFill>
                  <a:srgbClr val="005392"/>
                </a:solidFill>
              </a:rPr>
              <a:t>y</a:t>
            </a:r>
            <a:r>
              <a:rPr sz="1700" dirty="0">
                <a:solidFill>
                  <a:srgbClr val="005392"/>
                </a:solidFill>
              </a:rPr>
              <a:t>-</a:t>
            </a:r>
            <a:r>
              <a:rPr sz="1700" spc="50" dirty="0">
                <a:solidFill>
                  <a:srgbClr val="005392"/>
                </a:solidFill>
              </a:rPr>
              <a:t>D</a:t>
            </a:r>
            <a:r>
              <a:rPr sz="1700" spc="-35" dirty="0">
                <a:solidFill>
                  <a:srgbClr val="005392"/>
                </a:solidFill>
              </a:rPr>
              <a:t>e</a:t>
            </a:r>
            <a:r>
              <a:rPr sz="1700" spc="35" dirty="0">
                <a:solidFill>
                  <a:srgbClr val="005392"/>
                </a:solidFill>
              </a:rPr>
              <a:t>m</a:t>
            </a:r>
            <a:r>
              <a:rPr sz="1700" spc="-20" dirty="0">
                <a:solidFill>
                  <a:srgbClr val="005392"/>
                </a:solidFill>
              </a:rPr>
              <a:t>an</a:t>
            </a:r>
            <a:r>
              <a:rPr sz="1700" spc="10" dirty="0">
                <a:solidFill>
                  <a:srgbClr val="005392"/>
                </a:solidFill>
              </a:rPr>
              <a:t>d</a:t>
            </a:r>
            <a:r>
              <a:rPr sz="1700" spc="-185" dirty="0">
                <a:solidFill>
                  <a:srgbClr val="005392"/>
                </a:solidFill>
              </a:rPr>
              <a:t> </a:t>
            </a:r>
            <a:r>
              <a:rPr sz="1700" spc="-5" dirty="0">
                <a:solidFill>
                  <a:srgbClr val="005392"/>
                </a:solidFill>
              </a:rPr>
              <a:t>C</a:t>
            </a:r>
            <a:r>
              <a:rPr sz="1700" spc="-20" dirty="0">
                <a:solidFill>
                  <a:srgbClr val="005392"/>
                </a:solidFill>
              </a:rPr>
              <a:t>o</a:t>
            </a:r>
            <a:r>
              <a:rPr sz="1700" spc="-10" dirty="0">
                <a:solidFill>
                  <a:srgbClr val="005392"/>
                </a:solidFill>
              </a:rPr>
              <a:t>rr</a:t>
            </a:r>
            <a:r>
              <a:rPr sz="1700" spc="40" dirty="0">
                <a:solidFill>
                  <a:srgbClr val="005392"/>
                </a:solidFill>
              </a:rPr>
              <a:t>e</a:t>
            </a:r>
            <a:r>
              <a:rPr sz="1700" spc="25" dirty="0">
                <a:solidFill>
                  <a:srgbClr val="005392"/>
                </a:solidFill>
              </a:rPr>
              <a:t>l</a:t>
            </a:r>
            <a:r>
              <a:rPr sz="1700" spc="-20" dirty="0">
                <a:solidFill>
                  <a:srgbClr val="005392"/>
                </a:solidFill>
              </a:rPr>
              <a:t>a</a:t>
            </a:r>
            <a:r>
              <a:rPr sz="1700" spc="5" dirty="0">
                <a:solidFill>
                  <a:srgbClr val="005392"/>
                </a:solidFill>
              </a:rPr>
              <a:t>t</a:t>
            </a:r>
            <a:r>
              <a:rPr sz="1700" spc="25" dirty="0">
                <a:solidFill>
                  <a:srgbClr val="005392"/>
                </a:solidFill>
              </a:rPr>
              <a:t>i</a:t>
            </a:r>
            <a:r>
              <a:rPr sz="1700" spc="-20" dirty="0">
                <a:solidFill>
                  <a:srgbClr val="005392"/>
                </a:solidFill>
              </a:rPr>
              <a:t>o</a:t>
            </a:r>
            <a:r>
              <a:rPr sz="1700" spc="10" dirty="0">
                <a:solidFill>
                  <a:srgbClr val="005392"/>
                </a:solidFill>
              </a:rPr>
              <a:t>n</a:t>
            </a:r>
            <a:r>
              <a:rPr sz="1700" spc="-185" dirty="0">
                <a:solidFill>
                  <a:srgbClr val="005392"/>
                </a:solidFill>
              </a:rPr>
              <a:t> </a:t>
            </a:r>
            <a:r>
              <a:rPr sz="1700" spc="-10" dirty="0">
                <a:solidFill>
                  <a:srgbClr val="005392"/>
                </a:solidFill>
              </a:rPr>
              <a:t>P</a:t>
            </a:r>
            <a:r>
              <a:rPr sz="1700" spc="25" dirty="0">
                <a:solidFill>
                  <a:srgbClr val="005392"/>
                </a:solidFill>
              </a:rPr>
              <a:t>l</a:t>
            </a:r>
            <a:r>
              <a:rPr sz="1700" spc="-20" dirty="0">
                <a:solidFill>
                  <a:srgbClr val="005392"/>
                </a:solidFill>
              </a:rPr>
              <a:t>o</a:t>
            </a:r>
            <a:r>
              <a:rPr sz="1700" spc="5" dirty="0">
                <a:solidFill>
                  <a:srgbClr val="005392"/>
                </a:solidFill>
              </a:rPr>
              <a:t>t</a:t>
            </a:r>
            <a:r>
              <a:rPr sz="1700" b="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1700">
              <a:latin typeface="Calibri"/>
              <a:cs typeface="Calibri"/>
            </a:endParaRPr>
          </a:p>
          <a:p>
            <a:pPr marL="469900" marR="96520" lvl="1" indent="-172085">
              <a:lnSpc>
                <a:spcPts val="1880"/>
              </a:lnSpc>
              <a:spcBef>
                <a:spcPts val="484"/>
              </a:spcBef>
              <a:buChar char="•"/>
              <a:tabLst>
                <a:tab pos="470534" algn="l"/>
              </a:tabLst>
            </a:pP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Create</a:t>
            </a:r>
            <a:r>
              <a:rPr sz="1700" spc="-11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static</a:t>
            </a:r>
            <a:r>
              <a:rPr sz="1700" spc="-1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plot</a:t>
            </a:r>
            <a:r>
              <a:rPr sz="1700" spc="15" dirty="0">
                <a:solidFill>
                  <a:srgbClr val="005392"/>
                </a:solidFill>
                <a:latin typeface="Calibri"/>
                <a:cs typeface="Calibri"/>
              </a:rPr>
              <a:t> to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illustrate</a:t>
            </a:r>
            <a:r>
              <a:rPr sz="1700" spc="-1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700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correlation</a:t>
            </a:r>
            <a:r>
              <a:rPr sz="1700" spc="-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between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humidity</a:t>
            </a:r>
            <a:r>
              <a:rPr sz="1700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levels </a:t>
            </a:r>
            <a:r>
              <a:rPr sz="1700" spc="-3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7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bike-sharing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 demand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predictions.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pc="-35" dirty="0"/>
              <a:t>Tools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65370" y="5864923"/>
            <a:ext cx="4561840" cy="893444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05"/>
              </a:spcBef>
              <a:buFont typeface="Calibri"/>
              <a:buChar char="•"/>
              <a:tabLst>
                <a:tab pos="184150" algn="l"/>
              </a:tabLst>
            </a:pPr>
            <a:r>
              <a:rPr sz="1700" b="1" spc="1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700" b="1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b="1" spc="1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y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700" spc="-1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40" dirty="0">
                <a:solidFill>
                  <a:srgbClr val="005392"/>
                </a:solidFill>
                <a:latin typeface="Calibri"/>
                <a:cs typeface="Calibri"/>
              </a:rPr>
              <a:t>F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700" spc="-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bu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il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g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2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700" spc="2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700" spc="-2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ra</a:t>
            </a:r>
            <a:r>
              <a:rPr sz="1700" spc="25" dirty="0">
                <a:solidFill>
                  <a:srgbClr val="005392"/>
                </a:solidFill>
                <a:latin typeface="Calibri"/>
                <a:cs typeface="Calibri"/>
              </a:rPr>
              <a:t>ct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spc="-2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as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b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rd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15"/>
              </a:spcBef>
              <a:buFont typeface="Calibri"/>
              <a:buChar char="•"/>
              <a:tabLst>
                <a:tab pos="184150" algn="l"/>
              </a:tabLst>
            </a:pP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1700" b="1" spc="3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-20" dirty="0">
                <a:solidFill>
                  <a:srgbClr val="005392"/>
                </a:solidFill>
                <a:latin typeface="Calibri"/>
                <a:cs typeface="Calibri"/>
              </a:rPr>
              <a:t>af</a:t>
            </a:r>
            <a:r>
              <a:rPr sz="1700" b="1" spc="25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1700" b="1" spc="3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b="1" spc="1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700" spc="-1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16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7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2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700" spc="-3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700" spc="2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700" spc="2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700" spc="-2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ra</a:t>
            </a:r>
            <a:r>
              <a:rPr sz="1700" spc="25" dirty="0">
                <a:solidFill>
                  <a:srgbClr val="005392"/>
                </a:solidFill>
                <a:latin typeface="Calibri"/>
                <a:cs typeface="Calibri"/>
              </a:rPr>
              <a:t>ct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700" spc="-2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700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005392"/>
                </a:solidFill>
                <a:latin typeface="Calibri"/>
                <a:cs typeface="Calibri"/>
              </a:rPr>
              <a:t>m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ps.</a:t>
            </a:r>
            <a:endParaRPr sz="17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85"/>
              </a:spcBef>
              <a:buFont typeface="Calibri"/>
              <a:buChar char="•"/>
              <a:tabLst>
                <a:tab pos="184150" algn="l"/>
              </a:tabLst>
            </a:pPr>
            <a:r>
              <a:rPr sz="1700" b="1" spc="5" dirty="0">
                <a:solidFill>
                  <a:srgbClr val="005392"/>
                </a:solidFill>
                <a:latin typeface="Calibri"/>
                <a:cs typeface="Calibri"/>
              </a:rPr>
              <a:t>ggplot</a:t>
            </a:r>
            <a:r>
              <a:rPr sz="170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7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5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1700" spc="-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static</a:t>
            </a:r>
            <a:r>
              <a:rPr sz="1700" spc="-1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7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5392"/>
                </a:solidFill>
                <a:latin typeface="Calibri"/>
                <a:cs typeface="Calibri"/>
              </a:rPr>
              <a:t>dynamic</a:t>
            </a:r>
            <a:r>
              <a:rPr sz="170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spc="10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700" spc="-1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5392"/>
                </a:solidFill>
                <a:latin typeface="Calibri"/>
                <a:cs typeface="Calibri"/>
              </a:rPr>
              <a:t>visualizations.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56336"/>
            <a:ext cx="1045718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443845" algn="l"/>
              </a:tabLst>
            </a:pPr>
            <a:r>
              <a:rPr sz="3950" u="sng" spc="25" dirty="0">
                <a:uFill>
                  <a:solidFill>
                    <a:srgbClr val="00AFEF"/>
                  </a:solidFill>
                </a:uFill>
              </a:rPr>
              <a:t>Results	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4367276" y="1813623"/>
            <a:ext cx="388239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Exploratory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1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results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7276" y="3101403"/>
            <a:ext cx="4092575" cy="140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Predictive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results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Arial MT"/>
              <a:buChar char="•"/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15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dashboard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demo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screenshots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921" y="2421240"/>
            <a:ext cx="2673271" cy="18445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552888"/>
            <a:ext cx="551561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42135" algn="l"/>
                <a:tab pos="4130040" algn="l"/>
              </a:tabLst>
            </a:pPr>
            <a:r>
              <a:rPr sz="6000" spc="-5" dirty="0"/>
              <a:t>ED</a:t>
            </a:r>
            <a:r>
              <a:rPr sz="6000" dirty="0"/>
              <a:t>A	</a:t>
            </a:r>
            <a:r>
              <a:rPr sz="6000" spc="-5" dirty="0"/>
              <a:t>wit</a:t>
            </a:r>
            <a:r>
              <a:rPr sz="6000" dirty="0"/>
              <a:t>h	</a:t>
            </a:r>
            <a:r>
              <a:rPr sz="6000" spc="-5" dirty="0"/>
              <a:t>SQL</a:t>
            </a:r>
            <a:endParaRPr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962" y="1300225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7575" y="371093"/>
            <a:ext cx="765365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1" spc="25" dirty="0">
                <a:solidFill>
                  <a:srgbClr val="005392"/>
                </a:solidFill>
                <a:latin typeface="Courier New"/>
                <a:cs typeface="Courier New"/>
              </a:rPr>
              <a:t>Busiest</a:t>
            </a:r>
            <a:r>
              <a:rPr sz="3950" b="1" spc="2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3950" b="1" spc="25" dirty="0">
                <a:solidFill>
                  <a:srgbClr val="005392"/>
                </a:solidFill>
                <a:latin typeface="Courier New"/>
                <a:cs typeface="Courier New"/>
              </a:rPr>
              <a:t>bike</a:t>
            </a:r>
            <a:r>
              <a:rPr sz="3950" b="1" spc="2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3950" b="1" spc="25" dirty="0">
                <a:solidFill>
                  <a:srgbClr val="005392"/>
                </a:solidFill>
                <a:latin typeface="Courier New"/>
                <a:cs typeface="Courier New"/>
              </a:rPr>
              <a:t>rental</a:t>
            </a:r>
            <a:r>
              <a:rPr sz="3950" b="1" spc="2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3950" b="1" spc="25" dirty="0">
                <a:solidFill>
                  <a:srgbClr val="005392"/>
                </a:solidFill>
                <a:latin typeface="Courier New"/>
                <a:cs typeface="Courier New"/>
              </a:rPr>
              <a:t>times</a:t>
            </a:r>
            <a:endParaRPr sz="3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575" y="1366456"/>
            <a:ext cx="825119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-	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highest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number</a:t>
            </a:r>
            <a:r>
              <a:rPr sz="20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bike</a:t>
            </a:r>
            <a:r>
              <a:rPr sz="200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rentals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was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recorded</a:t>
            </a:r>
            <a:r>
              <a:rPr sz="200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006FC0"/>
                </a:solidFill>
                <a:latin typeface="Calibri"/>
                <a:cs typeface="Calibri"/>
              </a:rPr>
              <a:t>June</a:t>
            </a:r>
            <a:r>
              <a:rPr sz="20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006FC0"/>
                </a:solidFill>
                <a:latin typeface="Calibri"/>
                <a:cs typeface="Calibri"/>
              </a:rPr>
              <a:t>19,</a:t>
            </a:r>
            <a:r>
              <a:rPr sz="20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006FC0"/>
                </a:solidFill>
                <a:latin typeface="Calibri"/>
                <a:cs typeface="Calibri"/>
              </a:rPr>
              <a:t>2018,</a:t>
            </a:r>
            <a:r>
              <a:rPr sz="2000" spc="-1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006FC0"/>
                </a:solidFill>
                <a:latin typeface="Calibri"/>
                <a:cs typeface="Calibri"/>
              </a:rPr>
              <a:t>at</a:t>
            </a:r>
            <a:r>
              <a:rPr sz="20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006FC0"/>
                </a:solidFill>
                <a:latin typeface="Calibri"/>
                <a:cs typeface="Calibri"/>
              </a:rPr>
              <a:t>18:00.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1981200"/>
            <a:ext cx="11353800" cy="239339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962" y="1300225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96519"/>
            <a:ext cx="10094595" cy="11855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0"/>
              </a:spcBef>
            </a:pPr>
            <a:r>
              <a:rPr sz="3950" spc="25" dirty="0"/>
              <a:t>Hourly</a:t>
            </a:r>
            <a:r>
              <a:rPr sz="3950" spc="30" dirty="0"/>
              <a:t> </a:t>
            </a:r>
            <a:r>
              <a:rPr sz="3950" spc="25" dirty="0"/>
              <a:t>popularity</a:t>
            </a:r>
            <a:r>
              <a:rPr sz="3950" spc="35" dirty="0"/>
              <a:t> </a:t>
            </a:r>
            <a:r>
              <a:rPr sz="3950" spc="20" dirty="0"/>
              <a:t>and</a:t>
            </a:r>
            <a:r>
              <a:rPr sz="3950" spc="30" dirty="0"/>
              <a:t> </a:t>
            </a:r>
            <a:r>
              <a:rPr sz="3950" spc="25" dirty="0"/>
              <a:t>temperature </a:t>
            </a:r>
            <a:r>
              <a:rPr sz="3950" spc="-2355" dirty="0"/>
              <a:t> </a:t>
            </a:r>
            <a:r>
              <a:rPr sz="3950" spc="20" dirty="0"/>
              <a:t>by</a:t>
            </a:r>
            <a:r>
              <a:rPr sz="3950" spc="40" dirty="0"/>
              <a:t> </a:t>
            </a:r>
            <a:r>
              <a:rPr sz="3950" spc="25" dirty="0"/>
              <a:t>seasons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917575" y="1254950"/>
            <a:ext cx="4187190" cy="12661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top</a:t>
            </a:r>
            <a:r>
              <a:rPr sz="1800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10</a:t>
            </a:r>
            <a:r>
              <a:rPr sz="180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popular</a:t>
            </a:r>
            <a:r>
              <a:rPr sz="1800" spc="-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hour</a:t>
            </a:r>
            <a:r>
              <a:rPr sz="18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+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season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include:</a:t>
            </a:r>
            <a:endParaRPr sz="18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9135" algn="l"/>
              </a:tabLst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Summer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–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from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18:00</a:t>
            </a:r>
            <a:r>
              <a:rPr sz="180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22:00</a:t>
            </a:r>
            <a:endParaRPr sz="18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9135" algn="l"/>
              </a:tabLst>
            </a:pP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Autumn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–</a:t>
            </a:r>
            <a:r>
              <a:rPr sz="180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between</a:t>
            </a:r>
            <a:r>
              <a:rPr sz="1800" spc="3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17:00</a:t>
            </a:r>
            <a:r>
              <a:rPr sz="180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80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19:00</a:t>
            </a:r>
            <a:endParaRPr sz="18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9135" algn="l"/>
              </a:tabLst>
            </a:pP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Spring</a:t>
            </a: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–</a:t>
            </a:r>
            <a:r>
              <a:rPr sz="18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around</a:t>
            </a:r>
            <a:r>
              <a:rPr sz="1800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18:00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275" y="2581275"/>
            <a:ext cx="9334500" cy="39433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8675" y="1047750"/>
            <a:ext cx="10533380" cy="5600700"/>
            <a:chOff x="828675" y="1047750"/>
            <a:chExt cx="10533380" cy="5600700"/>
          </a:xfrm>
        </p:grpSpPr>
        <p:sp>
          <p:nvSpPr>
            <p:cNvPr id="3" name="object 3"/>
            <p:cNvSpPr/>
            <p:nvPr/>
          </p:nvSpPr>
          <p:spPr>
            <a:xfrm>
              <a:off x="842962" y="1300225"/>
              <a:ext cx="10516235" cy="635"/>
            </a:xfrm>
            <a:custGeom>
              <a:avLst/>
              <a:gdLst/>
              <a:ahLst/>
              <a:cxnLst/>
              <a:rect l="l" t="t" r="r" b="b"/>
              <a:pathLst>
                <a:path w="10516235" h="634">
                  <a:moveTo>
                    <a:pt x="0" y="0"/>
                  </a:moveTo>
                  <a:lnTo>
                    <a:pt x="10515663" y="253"/>
                  </a:lnTo>
                </a:path>
              </a:pathLst>
            </a:custGeom>
            <a:ln w="635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047750"/>
              <a:ext cx="6400800" cy="56007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575" y="371093"/>
            <a:ext cx="551751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25" dirty="0"/>
              <a:t>Rental</a:t>
            </a:r>
            <a:r>
              <a:rPr sz="3950" spc="-25" dirty="0"/>
              <a:t> </a:t>
            </a:r>
            <a:r>
              <a:rPr sz="3950" spc="25" dirty="0"/>
              <a:t>Seasonality</a:t>
            </a:r>
            <a:endParaRPr sz="39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162" y="526986"/>
            <a:ext cx="468312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1" spc="10" dirty="0">
                <a:solidFill>
                  <a:srgbClr val="005392"/>
                </a:solidFill>
                <a:latin typeface="Courier New"/>
                <a:cs typeface="Courier New"/>
              </a:rPr>
              <a:t>Weather</a:t>
            </a:r>
            <a:r>
              <a:rPr sz="3200" b="1" spc="-8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3200" b="1" spc="5" dirty="0">
                <a:solidFill>
                  <a:srgbClr val="005392"/>
                </a:solidFill>
                <a:latin typeface="Courier New"/>
                <a:cs typeface="Courier New"/>
              </a:rPr>
              <a:t>Seasonality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34075" y="361950"/>
            <a:ext cx="5724525" cy="819150"/>
            <a:chOff x="5934075" y="361950"/>
            <a:chExt cx="5724525" cy="819150"/>
          </a:xfrm>
        </p:grpSpPr>
        <p:sp>
          <p:nvSpPr>
            <p:cNvPr id="4" name="object 4"/>
            <p:cNvSpPr/>
            <p:nvPr/>
          </p:nvSpPr>
          <p:spPr>
            <a:xfrm>
              <a:off x="5934075" y="361950"/>
              <a:ext cx="5724525" cy="819150"/>
            </a:xfrm>
            <a:custGeom>
              <a:avLst/>
              <a:gdLst/>
              <a:ahLst/>
              <a:cxnLst/>
              <a:rect l="l" t="t" r="r" b="b"/>
              <a:pathLst>
                <a:path w="5724525" h="819150">
                  <a:moveTo>
                    <a:pt x="5642609" y="0"/>
                  </a:moveTo>
                  <a:lnTo>
                    <a:pt x="81914" y="0"/>
                  </a:lnTo>
                  <a:lnTo>
                    <a:pt x="50041" y="6441"/>
                  </a:lnTo>
                  <a:lnTo>
                    <a:pt x="24002" y="24003"/>
                  </a:lnTo>
                  <a:lnTo>
                    <a:pt x="6441" y="50041"/>
                  </a:lnTo>
                  <a:lnTo>
                    <a:pt x="0" y="81914"/>
                  </a:lnTo>
                  <a:lnTo>
                    <a:pt x="0" y="737235"/>
                  </a:lnTo>
                  <a:lnTo>
                    <a:pt x="6441" y="769108"/>
                  </a:lnTo>
                  <a:lnTo>
                    <a:pt x="24002" y="795147"/>
                  </a:lnTo>
                  <a:lnTo>
                    <a:pt x="50041" y="812708"/>
                  </a:lnTo>
                  <a:lnTo>
                    <a:pt x="81914" y="819150"/>
                  </a:lnTo>
                  <a:lnTo>
                    <a:pt x="5642609" y="819150"/>
                  </a:lnTo>
                  <a:lnTo>
                    <a:pt x="5674483" y="812708"/>
                  </a:lnTo>
                  <a:lnTo>
                    <a:pt x="5700522" y="795147"/>
                  </a:lnTo>
                  <a:lnTo>
                    <a:pt x="5718083" y="769108"/>
                  </a:lnTo>
                  <a:lnTo>
                    <a:pt x="5724525" y="737235"/>
                  </a:lnTo>
                  <a:lnTo>
                    <a:pt x="5724525" y="81914"/>
                  </a:lnTo>
                  <a:lnTo>
                    <a:pt x="5718083" y="50041"/>
                  </a:lnTo>
                  <a:lnTo>
                    <a:pt x="5700522" y="24002"/>
                  </a:lnTo>
                  <a:lnTo>
                    <a:pt x="5674483" y="6441"/>
                  </a:lnTo>
                  <a:lnTo>
                    <a:pt x="5642609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8988" y="589355"/>
              <a:ext cx="141262" cy="130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7781" y="791034"/>
              <a:ext cx="275319" cy="1092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07781" y="578407"/>
              <a:ext cx="405765" cy="386715"/>
            </a:xfrm>
            <a:custGeom>
              <a:avLst/>
              <a:gdLst/>
              <a:ahLst/>
              <a:cxnLst/>
              <a:rect l="l" t="t" r="r" b="b"/>
              <a:pathLst>
                <a:path w="405765" h="386715">
                  <a:moveTo>
                    <a:pt x="292190" y="0"/>
                  </a:moveTo>
                  <a:lnTo>
                    <a:pt x="279890" y="12367"/>
                  </a:lnTo>
                  <a:lnTo>
                    <a:pt x="264000" y="42213"/>
                  </a:lnTo>
                  <a:lnTo>
                    <a:pt x="250259" y="78651"/>
                  </a:lnTo>
                  <a:lnTo>
                    <a:pt x="244403" y="110793"/>
                  </a:lnTo>
                  <a:lnTo>
                    <a:pt x="247322" y="132144"/>
                  </a:lnTo>
                  <a:lnTo>
                    <a:pt x="255383" y="149392"/>
                  </a:lnTo>
                  <a:lnTo>
                    <a:pt x="267545" y="161771"/>
                  </a:lnTo>
                  <a:lnTo>
                    <a:pt x="282764" y="168518"/>
                  </a:lnTo>
                  <a:lnTo>
                    <a:pt x="282765" y="259991"/>
                  </a:lnTo>
                  <a:lnTo>
                    <a:pt x="279560" y="259991"/>
                  </a:lnTo>
                  <a:lnTo>
                    <a:pt x="276355" y="259752"/>
                  </a:lnTo>
                  <a:lnTo>
                    <a:pt x="273339" y="259752"/>
                  </a:lnTo>
                  <a:lnTo>
                    <a:pt x="240971" y="262163"/>
                  </a:lnTo>
                  <a:lnTo>
                    <a:pt x="210848" y="269179"/>
                  </a:lnTo>
                  <a:lnTo>
                    <a:pt x="183977" y="280471"/>
                  </a:lnTo>
                  <a:lnTo>
                    <a:pt x="153322" y="301031"/>
                  </a:lnTo>
                  <a:lnTo>
                    <a:pt x="129859" y="312899"/>
                  </a:lnTo>
                  <a:lnTo>
                    <a:pt x="90915" y="325915"/>
                  </a:lnTo>
                  <a:lnTo>
                    <a:pt x="36429" y="334681"/>
                  </a:lnTo>
                  <a:lnTo>
                    <a:pt x="0" y="334587"/>
                  </a:lnTo>
                  <a:lnTo>
                    <a:pt x="0" y="386425"/>
                  </a:lnTo>
                  <a:lnTo>
                    <a:pt x="405296" y="386425"/>
                  </a:lnTo>
                  <a:lnTo>
                    <a:pt x="405296" y="312017"/>
                  </a:lnTo>
                  <a:lnTo>
                    <a:pt x="388613" y="298822"/>
                  </a:lnTo>
                  <a:lnTo>
                    <a:pt x="384968" y="295416"/>
                  </a:lnTo>
                  <a:lnTo>
                    <a:pt x="381091" y="292268"/>
                  </a:lnTo>
                  <a:lnTo>
                    <a:pt x="377019" y="289397"/>
                  </a:lnTo>
                  <a:lnTo>
                    <a:pt x="377019" y="234210"/>
                  </a:lnTo>
                  <a:lnTo>
                    <a:pt x="387883" y="228362"/>
                  </a:lnTo>
                  <a:lnTo>
                    <a:pt x="396174" y="219621"/>
                  </a:lnTo>
                  <a:lnTo>
                    <a:pt x="401368" y="208749"/>
                  </a:lnTo>
                  <a:lnTo>
                    <a:pt x="402939" y="196510"/>
                  </a:lnTo>
                  <a:lnTo>
                    <a:pt x="398490" y="174656"/>
                  </a:lnTo>
                  <a:lnTo>
                    <a:pt x="388129" y="149550"/>
                  </a:lnTo>
                  <a:lnTo>
                    <a:pt x="376337" y="128863"/>
                  </a:lnTo>
                  <a:lnTo>
                    <a:pt x="367594" y="120262"/>
                  </a:lnTo>
                  <a:lnTo>
                    <a:pt x="358850" y="128889"/>
                  </a:lnTo>
                  <a:lnTo>
                    <a:pt x="347058" y="149621"/>
                  </a:lnTo>
                  <a:lnTo>
                    <a:pt x="336697" y="174736"/>
                  </a:lnTo>
                  <a:lnTo>
                    <a:pt x="332248" y="196510"/>
                  </a:lnTo>
                  <a:lnTo>
                    <a:pt x="333816" y="208749"/>
                  </a:lnTo>
                  <a:lnTo>
                    <a:pt x="339009" y="219621"/>
                  </a:lnTo>
                  <a:lnTo>
                    <a:pt x="347301" y="228362"/>
                  </a:lnTo>
                  <a:lnTo>
                    <a:pt x="358168" y="234210"/>
                  </a:lnTo>
                  <a:lnTo>
                    <a:pt x="358168" y="278414"/>
                  </a:lnTo>
                  <a:lnTo>
                    <a:pt x="344562" y="272551"/>
                  </a:lnTo>
                  <a:lnTo>
                    <a:pt x="330556" y="267796"/>
                  </a:lnTo>
                  <a:lnTo>
                    <a:pt x="316218" y="264167"/>
                  </a:lnTo>
                  <a:lnTo>
                    <a:pt x="301615" y="261687"/>
                  </a:lnTo>
                  <a:lnTo>
                    <a:pt x="301615" y="168518"/>
                  </a:lnTo>
                  <a:lnTo>
                    <a:pt x="316835" y="161851"/>
                  </a:lnTo>
                  <a:lnTo>
                    <a:pt x="328996" y="149463"/>
                  </a:lnTo>
                  <a:lnTo>
                    <a:pt x="337058" y="132171"/>
                  </a:lnTo>
                  <a:lnTo>
                    <a:pt x="339977" y="110793"/>
                  </a:lnTo>
                  <a:lnTo>
                    <a:pt x="334120" y="78651"/>
                  </a:lnTo>
                  <a:lnTo>
                    <a:pt x="320377" y="42213"/>
                  </a:lnTo>
                  <a:lnTo>
                    <a:pt x="304486" y="12367"/>
                  </a:lnTo>
                  <a:lnTo>
                    <a:pt x="2921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69506" y="423481"/>
            <a:ext cx="461835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005392"/>
                </a:solidFill>
                <a:latin typeface="Calibri"/>
                <a:cs typeface="Calibri"/>
              </a:rPr>
              <a:t>Winter </a:t>
            </a:r>
            <a:r>
              <a:rPr sz="1400" spc="-10" dirty="0">
                <a:solidFill>
                  <a:srgbClr val="005392"/>
                </a:solidFill>
                <a:latin typeface="Calibri"/>
                <a:cs typeface="Calibri"/>
              </a:rPr>
              <a:t>is 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characterized </a:t>
            </a:r>
            <a:r>
              <a:rPr sz="1400" spc="10" dirty="0">
                <a:solidFill>
                  <a:srgbClr val="005392"/>
                </a:solidFill>
                <a:latin typeface="Calibri"/>
                <a:cs typeface="Calibri"/>
              </a:rPr>
              <a:t>by 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the 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lowest </a:t>
            </a:r>
            <a:r>
              <a:rPr sz="1400" spc="10" dirty="0">
                <a:solidFill>
                  <a:srgbClr val="005392"/>
                </a:solidFill>
                <a:latin typeface="Calibri"/>
                <a:cs typeface="Calibri"/>
              </a:rPr>
              <a:t>average </a:t>
            </a:r>
            <a:r>
              <a:rPr sz="1400" spc="-5" dirty="0">
                <a:solidFill>
                  <a:srgbClr val="005392"/>
                </a:solidFill>
                <a:latin typeface="Calibri"/>
                <a:cs typeface="Calibri"/>
              </a:rPr>
              <a:t>temperatures 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 a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4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1400" spc="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400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1400" spc="-2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005392"/>
                </a:solidFill>
                <a:latin typeface="Calibri"/>
                <a:cs typeface="Calibri"/>
              </a:rPr>
              <a:t>gh</a:t>
            </a:r>
            <a:r>
              <a:rPr sz="1400" spc="-2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400" spc="3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400" spc="-3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400" spc="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005392"/>
                </a:solidFill>
                <a:latin typeface="Calibri"/>
                <a:cs typeface="Calibri"/>
              </a:rPr>
              <a:t>ge</a:t>
            </a:r>
            <a:r>
              <a:rPr sz="1400" spc="-1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no</a:t>
            </a:r>
            <a:r>
              <a:rPr sz="1400" spc="40" dirty="0">
                <a:solidFill>
                  <a:srgbClr val="005392"/>
                </a:solidFill>
                <a:latin typeface="Calibri"/>
                <a:cs typeface="Calibri"/>
              </a:rPr>
              <a:t>w</a:t>
            </a:r>
            <a:r>
              <a:rPr sz="1400" spc="15" dirty="0">
                <a:solidFill>
                  <a:srgbClr val="005392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005392"/>
                </a:solidFill>
                <a:latin typeface="Calibri"/>
                <a:cs typeface="Calibri"/>
              </a:rPr>
              <a:t>ll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,</a:t>
            </a:r>
            <a:r>
              <a:rPr sz="1400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005392"/>
                </a:solidFill>
                <a:latin typeface="Calibri"/>
                <a:cs typeface="Calibri"/>
              </a:rPr>
              <a:t>w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1400" spc="-3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400" spc="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400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mm</a:t>
            </a:r>
            <a:r>
              <a:rPr sz="1400" spc="-3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400" spc="-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005392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1400" spc="-2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005392"/>
                </a:solidFill>
                <a:latin typeface="Calibri"/>
                <a:cs typeface="Calibri"/>
              </a:rPr>
              <a:t>it</a:t>
            </a:r>
            <a:r>
              <a:rPr sz="1400" spc="1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400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he  highest</a:t>
            </a:r>
            <a:r>
              <a:rPr sz="1400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5392"/>
                </a:solidFill>
                <a:latin typeface="Calibri"/>
                <a:cs typeface="Calibri"/>
              </a:rPr>
              <a:t>levels</a:t>
            </a:r>
            <a:r>
              <a:rPr sz="1400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of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5392"/>
                </a:solidFill>
                <a:latin typeface="Calibri"/>
                <a:cs typeface="Calibri"/>
              </a:rPr>
              <a:t>average</a:t>
            </a:r>
            <a:r>
              <a:rPr sz="1400" spc="-1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5392"/>
                </a:solidFill>
                <a:latin typeface="Calibri"/>
                <a:cs typeface="Calibri"/>
              </a:rPr>
              <a:t>humidity,</a:t>
            </a:r>
            <a:r>
              <a:rPr sz="1400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solar</a:t>
            </a:r>
            <a:r>
              <a:rPr sz="1400" spc="-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5392"/>
                </a:solidFill>
                <a:latin typeface="Calibri"/>
                <a:cs typeface="Calibri"/>
              </a:rPr>
              <a:t>radiation,</a:t>
            </a:r>
            <a:r>
              <a:rPr sz="1400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5392"/>
                </a:solidFill>
                <a:latin typeface="Calibri"/>
                <a:cs typeface="Calibri"/>
              </a:rPr>
              <a:t>rainfall.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34075" y="1352550"/>
            <a:ext cx="5724525" cy="828675"/>
            <a:chOff x="5934075" y="1352550"/>
            <a:chExt cx="5724525" cy="828675"/>
          </a:xfrm>
        </p:grpSpPr>
        <p:sp>
          <p:nvSpPr>
            <p:cNvPr id="10" name="object 10"/>
            <p:cNvSpPr/>
            <p:nvPr/>
          </p:nvSpPr>
          <p:spPr>
            <a:xfrm>
              <a:off x="5934075" y="1352550"/>
              <a:ext cx="5724525" cy="828675"/>
            </a:xfrm>
            <a:custGeom>
              <a:avLst/>
              <a:gdLst/>
              <a:ahLst/>
              <a:cxnLst/>
              <a:rect l="l" t="t" r="r" b="b"/>
              <a:pathLst>
                <a:path w="5724525" h="828675">
                  <a:moveTo>
                    <a:pt x="5641594" y="0"/>
                  </a:moveTo>
                  <a:lnTo>
                    <a:pt x="82930" y="0"/>
                  </a:lnTo>
                  <a:lnTo>
                    <a:pt x="50631" y="6510"/>
                  </a:lnTo>
                  <a:lnTo>
                    <a:pt x="24272" y="24272"/>
                  </a:lnTo>
                  <a:lnTo>
                    <a:pt x="6510" y="50631"/>
                  </a:lnTo>
                  <a:lnTo>
                    <a:pt x="0" y="82930"/>
                  </a:lnTo>
                  <a:lnTo>
                    <a:pt x="0" y="745744"/>
                  </a:lnTo>
                  <a:lnTo>
                    <a:pt x="6510" y="778043"/>
                  </a:lnTo>
                  <a:lnTo>
                    <a:pt x="24272" y="804402"/>
                  </a:lnTo>
                  <a:lnTo>
                    <a:pt x="50631" y="822164"/>
                  </a:lnTo>
                  <a:lnTo>
                    <a:pt x="82930" y="828675"/>
                  </a:lnTo>
                  <a:lnTo>
                    <a:pt x="5641594" y="828675"/>
                  </a:lnTo>
                  <a:lnTo>
                    <a:pt x="5673893" y="822164"/>
                  </a:lnTo>
                  <a:lnTo>
                    <a:pt x="5700252" y="804402"/>
                  </a:lnTo>
                  <a:lnTo>
                    <a:pt x="5718014" y="778043"/>
                  </a:lnTo>
                  <a:lnTo>
                    <a:pt x="5724525" y="745744"/>
                  </a:lnTo>
                  <a:lnTo>
                    <a:pt x="5724525" y="82930"/>
                  </a:lnTo>
                  <a:lnTo>
                    <a:pt x="5718014" y="50631"/>
                  </a:lnTo>
                  <a:lnTo>
                    <a:pt x="5700252" y="24272"/>
                  </a:lnTo>
                  <a:lnTo>
                    <a:pt x="5673893" y="6510"/>
                  </a:lnTo>
                  <a:lnTo>
                    <a:pt x="5641594" y="0"/>
                  </a:lnTo>
                  <a:close/>
                </a:path>
              </a:pathLst>
            </a:custGeom>
            <a:solidFill>
              <a:srgbClr val="FF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77531" y="1633167"/>
              <a:ext cx="269875" cy="85725"/>
            </a:xfrm>
            <a:custGeom>
              <a:avLst/>
              <a:gdLst/>
              <a:ahLst/>
              <a:cxnLst/>
              <a:rect l="l" t="t" r="r" b="b"/>
              <a:pathLst>
                <a:path w="269875" h="85725">
                  <a:moveTo>
                    <a:pt x="269362" y="0"/>
                  </a:moveTo>
                  <a:lnTo>
                    <a:pt x="18850" y="0"/>
                  </a:lnTo>
                  <a:lnTo>
                    <a:pt x="0" y="18457"/>
                  </a:lnTo>
                  <a:lnTo>
                    <a:pt x="0" y="85364"/>
                  </a:lnTo>
                  <a:lnTo>
                    <a:pt x="5184" y="83979"/>
                  </a:lnTo>
                  <a:lnTo>
                    <a:pt x="11310" y="83057"/>
                  </a:lnTo>
                  <a:lnTo>
                    <a:pt x="20736" y="83057"/>
                  </a:lnTo>
                  <a:lnTo>
                    <a:pt x="28276" y="83979"/>
                  </a:lnTo>
                  <a:lnTo>
                    <a:pt x="28276" y="27685"/>
                  </a:lnTo>
                  <a:lnTo>
                    <a:pt x="241087" y="27685"/>
                  </a:lnTo>
                  <a:lnTo>
                    <a:pt x="2693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4011" y="1734681"/>
              <a:ext cx="139210" cy="16611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969506" y="1421066"/>
            <a:ext cx="442976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14"/>
              </a:spcBef>
            </a:pP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spc="5" dirty="0">
                <a:latin typeface="Calibri"/>
                <a:cs typeface="Calibri"/>
              </a:rPr>
              <a:t>h</a:t>
            </a:r>
            <a:r>
              <a:rPr sz="1400" spc="-25" dirty="0">
                <a:latin typeface="Calibri"/>
                <a:cs typeface="Calibri"/>
              </a:rPr>
              <a:t>i</a:t>
            </a:r>
            <a:r>
              <a:rPr sz="1400" spc="10" dirty="0">
                <a:latin typeface="Calibri"/>
                <a:cs typeface="Calibri"/>
              </a:rPr>
              <a:t>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t</a:t>
            </a:r>
            <a:r>
              <a:rPr sz="1400" spc="10" dirty="0">
                <a:latin typeface="Calibri"/>
                <a:cs typeface="Calibri"/>
              </a:rPr>
              <a:t>a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spc="45" dirty="0">
                <a:latin typeface="Calibri"/>
                <a:cs typeface="Calibri"/>
              </a:rPr>
              <a:t>s</a:t>
            </a:r>
            <a:r>
              <a:rPr sz="1400" spc="5" dirty="0">
                <a:latin typeface="Calibri"/>
                <a:cs typeface="Calibri"/>
              </a:rPr>
              <a:t>ug</a:t>
            </a:r>
            <a:r>
              <a:rPr sz="1400" spc="10" dirty="0">
                <a:latin typeface="Calibri"/>
                <a:cs typeface="Calibri"/>
              </a:rPr>
              <a:t>g</a:t>
            </a:r>
            <a:r>
              <a:rPr sz="1400" spc="-30" dirty="0">
                <a:latin typeface="Calibri"/>
                <a:cs typeface="Calibri"/>
              </a:rPr>
              <a:t>e</a:t>
            </a:r>
            <a:r>
              <a:rPr sz="1400" spc="45" dirty="0">
                <a:latin typeface="Calibri"/>
                <a:cs typeface="Calibri"/>
              </a:rPr>
              <a:t>s</a:t>
            </a:r>
            <a:r>
              <a:rPr sz="1400" spc="-25" dirty="0">
                <a:latin typeface="Calibri"/>
                <a:cs typeface="Calibri"/>
              </a:rPr>
              <a:t>t</a:t>
            </a:r>
            <a:r>
              <a:rPr sz="1400" spc="10" dirty="0">
                <a:latin typeface="Calibri"/>
                <a:cs typeface="Calibri"/>
              </a:rPr>
              <a:t>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</a:t>
            </a:r>
            <a:r>
              <a:rPr sz="1400" spc="-100" dirty="0">
                <a:latin typeface="Calibri"/>
                <a:cs typeface="Calibri"/>
              </a:rPr>
              <a:t> </a:t>
            </a:r>
            <a:r>
              <a:rPr sz="1400" spc="45" dirty="0">
                <a:latin typeface="Calibri"/>
                <a:cs typeface="Calibri"/>
              </a:rPr>
              <a:t>s</a:t>
            </a:r>
            <a:r>
              <a:rPr sz="1400" spc="-25" dirty="0">
                <a:latin typeface="Calibri"/>
                <a:cs typeface="Calibri"/>
              </a:rPr>
              <a:t>t</a:t>
            </a:r>
            <a:r>
              <a:rPr sz="1400" spc="30" dirty="0">
                <a:latin typeface="Calibri"/>
                <a:cs typeface="Calibri"/>
              </a:rPr>
              <a:t>r</a:t>
            </a:r>
            <a:r>
              <a:rPr sz="1400" spc="5" dirty="0">
                <a:latin typeface="Calibri"/>
                <a:cs typeface="Calibri"/>
              </a:rPr>
              <a:t>on</a:t>
            </a:r>
            <a:r>
              <a:rPr sz="1400" spc="10" dirty="0">
                <a:latin typeface="Calibri"/>
                <a:cs typeface="Calibri"/>
              </a:rPr>
              <a:t>g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30" dirty="0">
                <a:latin typeface="Calibri"/>
                <a:cs typeface="Calibri"/>
              </a:rPr>
              <a:t>rr</a:t>
            </a:r>
            <a:r>
              <a:rPr sz="1400" spc="-3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ti</a:t>
            </a:r>
            <a:r>
              <a:rPr sz="1400" spc="5" dirty="0">
                <a:latin typeface="Calibri"/>
                <a:cs typeface="Calibri"/>
              </a:rPr>
              <a:t>o</a:t>
            </a:r>
            <a:r>
              <a:rPr sz="1400" spc="10" dirty="0">
                <a:latin typeface="Calibri"/>
                <a:cs typeface="Calibri"/>
              </a:rPr>
              <a:t>n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b</a:t>
            </a:r>
            <a:r>
              <a:rPr sz="1400" spc="-30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t</a:t>
            </a:r>
            <a:r>
              <a:rPr sz="1400" spc="40" dirty="0">
                <a:latin typeface="Calibri"/>
                <a:cs typeface="Calibri"/>
              </a:rPr>
              <a:t>w</a:t>
            </a:r>
            <a:r>
              <a:rPr sz="1400" spc="-30" dirty="0">
                <a:latin typeface="Calibri"/>
                <a:cs typeface="Calibri"/>
              </a:rPr>
              <a:t>ee</a:t>
            </a:r>
            <a:r>
              <a:rPr sz="1400" spc="10" dirty="0">
                <a:latin typeface="Calibri"/>
                <a:cs typeface="Calibri"/>
              </a:rPr>
              <a:t>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45" dirty="0">
                <a:latin typeface="Calibri"/>
                <a:cs typeface="Calibri"/>
              </a:rPr>
              <a:t>s</a:t>
            </a:r>
            <a:r>
              <a:rPr sz="1400" spc="-3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45" dirty="0">
                <a:latin typeface="Calibri"/>
                <a:cs typeface="Calibri"/>
              </a:rPr>
              <a:t>s</a:t>
            </a:r>
            <a:r>
              <a:rPr sz="1400" spc="5" dirty="0">
                <a:latin typeface="Calibri"/>
                <a:cs typeface="Calibri"/>
              </a:rPr>
              <a:t>on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l  </a:t>
            </a:r>
            <a:r>
              <a:rPr sz="1400" spc="-5" dirty="0">
                <a:latin typeface="Calibri"/>
                <a:cs typeface="Calibri"/>
              </a:rPr>
              <a:t>weather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patterns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bike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rental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trends,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evidenced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by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higher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bike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rental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rates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summer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lower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rates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winter.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000" y="2619375"/>
            <a:ext cx="11496675" cy="336232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962" y="1300225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371093"/>
            <a:ext cx="795845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25" dirty="0"/>
              <a:t>Bike-sharing info </a:t>
            </a:r>
            <a:r>
              <a:rPr sz="3950" spc="20" dirty="0"/>
              <a:t>in</a:t>
            </a:r>
            <a:r>
              <a:rPr sz="3950" spc="25" dirty="0"/>
              <a:t> Seoul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917575" y="1342834"/>
            <a:ext cx="6402070" cy="11131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Seoul</a:t>
            </a:r>
            <a:r>
              <a:rPr sz="200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City</a:t>
            </a:r>
            <a:r>
              <a:rPr sz="20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Info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05"/>
              </a:spcBef>
            </a:pPr>
            <a:r>
              <a:rPr sz="2000" spc="15" dirty="0">
                <a:solidFill>
                  <a:srgbClr val="006FC0"/>
                </a:solidFill>
                <a:latin typeface="Courier New"/>
                <a:cs typeface="Courier New"/>
              </a:rPr>
              <a:t>o</a:t>
            </a:r>
            <a:r>
              <a:rPr sz="2000" spc="-61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Latitude</a:t>
            </a:r>
            <a:r>
              <a:rPr sz="20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006FC0"/>
                </a:solidFill>
                <a:latin typeface="Calibri"/>
                <a:cs typeface="Calibri"/>
              </a:rPr>
              <a:t>37.58,</a:t>
            </a:r>
            <a:r>
              <a:rPr sz="2000" spc="-1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6FC0"/>
                </a:solidFill>
                <a:latin typeface="Calibri"/>
                <a:cs typeface="Calibri"/>
              </a:rPr>
              <a:t>Longitude: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006FC0"/>
                </a:solidFill>
                <a:latin typeface="Calibri"/>
                <a:cs typeface="Calibri"/>
              </a:rPr>
              <a:t>127,</a:t>
            </a:r>
            <a:r>
              <a:rPr sz="2000" spc="-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Population:</a:t>
            </a:r>
            <a:r>
              <a:rPr sz="200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006FC0"/>
                </a:solidFill>
                <a:latin typeface="Calibri"/>
                <a:cs typeface="Calibri"/>
              </a:rPr>
              <a:t>21794000</a:t>
            </a:r>
            <a:endParaRPr sz="2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Number</a:t>
            </a:r>
            <a:r>
              <a:rPr sz="2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Bikes</a:t>
            </a:r>
            <a:r>
              <a:rPr sz="200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Available</a:t>
            </a:r>
            <a:r>
              <a:rPr sz="20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libri"/>
                <a:cs typeface="Calibri"/>
              </a:rPr>
              <a:t>Seoul</a:t>
            </a:r>
            <a:r>
              <a:rPr sz="200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sz="2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006FC0"/>
                </a:solidFill>
                <a:latin typeface="Calibri"/>
                <a:cs typeface="Calibri"/>
              </a:rPr>
              <a:t>20000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075" y="2628900"/>
            <a:ext cx="10620375" cy="23228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56336"/>
            <a:ext cx="1045718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443845" algn="l"/>
              </a:tabLst>
            </a:pPr>
            <a:r>
              <a:rPr sz="3950" u="sng" spc="25" dirty="0">
                <a:uFill>
                  <a:solidFill>
                    <a:srgbClr val="00AFEF"/>
                  </a:solidFill>
                </a:uFill>
              </a:rPr>
              <a:t>Outline	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3845" y="2473355"/>
            <a:ext cx="2974417" cy="23018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55765" y="1716341"/>
            <a:ext cx="2463800" cy="26009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Executive</a:t>
            </a:r>
            <a:r>
              <a:rPr sz="215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Summary</a:t>
            </a:r>
            <a:endParaRPr sz="21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Introduction</a:t>
            </a:r>
            <a:endParaRPr sz="21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Methodology</a:t>
            </a:r>
            <a:endParaRPr sz="21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Results</a:t>
            </a:r>
            <a:endParaRPr sz="21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Conclusion</a:t>
            </a:r>
            <a:endParaRPr sz="21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Appendix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962" y="1300225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407924"/>
            <a:ext cx="635762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0" dirty="0"/>
              <a:t>Cities</a:t>
            </a:r>
            <a:r>
              <a:rPr sz="3600" spc="5" dirty="0"/>
              <a:t> </a:t>
            </a:r>
            <a:r>
              <a:rPr sz="3600" dirty="0"/>
              <a:t>Similar</a:t>
            </a:r>
            <a:r>
              <a:rPr sz="3600" spc="-70" dirty="0"/>
              <a:t> </a:t>
            </a:r>
            <a:r>
              <a:rPr sz="3600" spc="5" dirty="0"/>
              <a:t>to </a:t>
            </a:r>
            <a:r>
              <a:rPr sz="3600" spc="-5" dirty="0"/>
              <a:t>Seoul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917575" y="1414886"/>
            <a:ext cx="9240520" cy="88963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45"/>
              </a:spcBef>
              <a:buFont typeface="Arial MT"/>
              <a:buChar char="•"/>
              <a:tabLst>
                <a:tab pos="241935" algn="l"/>
              </a:tabLst>
            </a:pPr>
            <a:r>
              <a:rPr sz="2750" spc="-10" dirty="0">
                <a:solidFill>
                  <a:srgbClr val="006FC0"/>
                </a:solidFill>
                <a:latin typeface="Calibri"/>
                <a:cs typeface="Calibri"/>
              </a:rPr>
              <a:t>China</a:t>
            </a:r>
            <a:endParaRPr sz="27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80"/>
              </a:spcBef>
            </a:pPr>
            <a:r>
              <a:rPr sz="2400" dirty="0">
                <a:solidFill>
                  <a:srgbClr val="006FC0"/>
                </a:solidFill>
                <a:latin typeface="Courier New"/>
                <a:cs typeface="Courier New"/>
              </a:rPr>
              <a:t>o</a:t>
            </a:r>
            <a:r>
              <a:rPr sz="2400" spc="-1075" dirty="0">
                <a:solidFill>
                  <a:srgbClr val="006FC0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Beijing,</a:t>
            </a:r>
            <a:r>
              <a:rPr sz="240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006FC0"/>
                </a:solidFill>
                <a:latin typeface="Calibri"/>
                <a:cs typeface="Calibri"/>
              </a:rPr>
              <a:t>Kunshan,</a:t>
            </a:r>
            <a:r>
              <a:rPr sz="2400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Ningbo, </a:t>
            </a:r>
            <a:r>
              <a:rPr sz="2400" spc="-5" dirty="0">
                <a:solidFill>
                  <a:srgbClr val="006FC0"/>
                </a:solidFill>
                <a:latin typeface="Calibri"/>
                <a:cs typeface="Calibri"/>
              </a:rPr>
              <a:t>Shanghai,</a:t>
            </a:r>
            <a:r>
              <a:rPr sz="2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006FC0"/>
                </a:solidFill>
                <a:latin typeface="Calibri"/>
                <a:cs typeface="Calibri"/>
              </a:rPr>
              <a:t>Weifang,</a:t>
            </a:r>
            <a:r>
              <a:rPr sz="2400" spc="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6FC0"/>
                </a:solidFill>
                <a:latin typeface="Calibri"/>
                <a:cs typeface="Calibri"/>
              </a:rPr>
              <a:t>Xi'an,</a:t>
            </a:r>
            <a:r>
              <a:rPr sz="24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6FC0"/>
                </a:solidFill>
                <a:latin typeface="Calibri"/>
                <a:cs typeface="Calibri"/>
              </a:rPr>
              <a:t>Xuzhou,</a:t>
            </a:r>
            <a:r>
              <a:rPr sz="240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006FC0"/>
                </a:solidFill>
                <a:latin typeface="Calibri"/>
                <a:cs typeface="Calibri"/>
              </a:rPr>
              <a:t>Zhuzhou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350" y="2419375"/>
            <a:ext cx="7305675" cy="394821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552888"/>
            <a:ext cx="1009078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42135" algn="l"/>
                <a:tab pos="4130040" algn="l"/>
              </a:tabLst>
            </a:pPr>
            <a:r>
              <a:rPr sz="6000" dirty="0"/>
              <a:t>EDA	with	</a:t>
            </a:r>
            <a:r>
              <a:rPr sz="6000" spc="-5" dirty="0"/>
              <a:t>Visualization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162" y="265366"/>
            <a:ext cx="468312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0" dirty="0"/>
              <a:t>Bike</a:t>
            </a:r>
            <a:r>
              <a:rPr spc="-55" dirty="0"/>
              <a:t> </a:t>
            </a:r>
            <a:r>
              <a:rPr dirty="0"/>
              <a:t>Rental</a:t>
            </a:r>
            <a:r>
              <a:rPr spc="15" dirty="0"/>
              <a:t> </a:t>
            </a:r>
            <a:r>
              <a:rPr spc="-15" dirty="0"/>
              <a:t>VS</a:t>
            </a:r>
            <a:r>
              <a:rPr spc="15" dirty="0"/>
              <a:t> </a:t>
            </a:r>
            <a:r>
              <a:rPr spc="5" dirty="0"/>
              <a:t>Date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835" y="984071"/>
            <a:ext cx="9877623" cy="53605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42085" y="3781488"/>
            <a:ext cx="210629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Winter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-&gt;</a:t>
            </a:r>
            <a:r>
              <a:rPr sz="1550" spc="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low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bike</a:t>
            </a: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rental.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869" y="0"/>
            <a:ext cx="6350000" cy="107442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3600" spc="10" dirty="0"/>
              <a:t>Bike</a:t>
            </a:r>
            <a:r>
              <a:rPr sz="3600" spc="5" dirty="0"/>
              <a:t> </a:t>
            </a:r>
            <a:r>
              <a:rPr sz="3600" spc="-5" dirty="0"/>
              <a:t>Rental</a:t>
            </a:r>
            <a:r>
              <a:rPr sz="3600" spc="10" dirty="0"/>
              <a:t> </a:t>
            </a:r>
            <a:r>
              <a:rPr sz="3600" spc="5" dirty="0"/>
              <a:t>VS</a:t>
            </a:r>
            <a:r>
              <a:rPr sz="3600" spc="-65" dirty="0"/>
              <a:t> </a:t>
            </a:r>
            <a:r>
              <a:rPr sz="3600" dirty="0"/>
              <a:t>Datetime</a:t>
            </a:r>
            <a:endParaRPr sz="3600"/>
          </a:p>
          <a:p>
            <a:pPr marL="78105">
              <a:lnSpc>
                <a:spcPct val="100000"/>
              </a:lnSpc>
              <a:spcBef>
                <a:spcPts val="650"/>
              </a:spcBef>
            </a:pP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More</a:t>
            </a:r>
            <a:r>
              <a:rPr sz="1550" b="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bike</a:t>
            </a:r>
            <a:r>
              <a:rPr sz="1550" b="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rentals</a:t>
            </a:r>
            <a:r>
              <a:rPr sz="1550" b="0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during</a:t>
            </a:r>
            <a:r>
              <a:rPr sz="1550" b="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-10" dirty="0">
                <a:solidFill>
                  <a:srgbClr val="006FC0"/>
                </a:solidFill>
                <a:latin typeface="Calibri"/>
                <a:cs typeface="Calibri"/>
              </a:rPr>
              <a:t>evening</a:t>
            </a:r>
            <a:r>
              <a:rPr sz="1550" b="0" spc="1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hours</a:t>
            </a:r>
            <a:r>
              <a:rPr sz="1550" b="0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than</a:t>
            </a:r>
            <a:r>
              <a:rPr sz="1550" b="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b="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early</a:t>
            </a:r>
            <a:r>
              <a:rPr sz="1550" b="0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morning</a:t>
            </a:r>
            <a:r>
              <a:rPr sz="1550" b="0" spc="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period.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370" y="1127227"/>
            <a:ext cx="7977065" cy="56429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53526" y="1521321"/>
            <a:ext cx="2929992" cy="12150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162" y="417449"/>
            <a:ext cx="516509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Bike</a:t>
            </a:r>
            <a:r>
              <a:rPr spc="-55" dirty="0"/>
              <a:t> </a:t>
            </a:r>
            <a:r>
              <a:rPr spc="-5" dirty="0"/>
              <a:t>Rental</a:t>
            </a:r>
            <a:r>
              <a:rPr spc="15" dirty="0"/>
              <a:t> </a:t>
            </a:r>
            <a:r>
              <a:rPr spc="-5" dirty="0"/>
              <a:t>Histogram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494" y="1078475"/>
            <a:ext cx="7306811" cy="53963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27008" y="1190561"/>
            <a:ext cx="3632835" cy="252476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Mode: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~</a:t>
            </a:r>
            <a:r>
              <a:rPr sz="155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30" dirty="0">
                <a:solidFill>
                  <a:srgbClr val="006FC0"/>
                </a:solidFill>
                <a:latin typeface="Calibri"/>
                <a:cs typeface="Calibri"/>
              </a:rPr>
              <a:t>250</a:t>
            </a:r>
            <a:endParaRPr sz="15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Not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normally</a:t>
            </a:r>
            <a:r>
              <a:rPr sz="1550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distributed.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presence</a:t>
            </a:r>
            <a:r>
              <a:rPr sz="1550" spc="2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distinct</a:t>
            </a:r>
            <a:r>
              <a:rPr sz="155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peaks at</a:t>
            </a: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around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25" dirty="0">
                <a:solidFill>
                  <a:srgbClr val="006FC0"/>
                </a:solidFill>
                <a:latin typeface="Calibri"/>
                <a:cs typeface="Calibri"/>
              </a:rPr>
              <a:t>700, 900, 1900,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and </a:t>
            </a:r>
            <a:r>
              <a:rPr sz="1550" spc="25" dirty="0">
                <a:solidFill>
                  <a:srgbClr val="006FC0"/>
                </a:solidFill>
                <a:latin typeface="Calibri"/>
                <a:cs typeface="Calibri"/>
              </a:rPr>
              <a:t>3200 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bikes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suggests </a:t>
            </a:r>
            <a:r>
              <a:rPr sz="1550" spc="-3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existence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multiple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modes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within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specific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subgroups</a:t>
            </a:r>
            <a:r>
              <a:rPr sz="1550" spc="1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data.</a:t>
            </a:r>
            <a:endParaRPr sz="1550">
              <a:latin typeface="Calibri"/>
              <a:cs typeface="Calibri"/>
            </a:endParaRPr>
          </a:p>
          <a:p>
            <a:pPr marL="298450" marR="23495" indent="-286385">
              <a:lnSpc>
                <a:spcPts val="1730"/>
              </a:lnSpc>
              <a:spcBef>
                <a:spcPts val="104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tail</a:t>
            </a:r>
            <a:r>
              <a:rPr sz="15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distribution</a:t>
            </a:r>
            <a:r>
              <a:rPr sz="1550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indicates</a:t>
            </a:r>
            <a:r>
              <a:rPr sz="155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that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on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rare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occasions,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bike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rentals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surge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 significantly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above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usual</a:t>
            </a:r>
            <a:r>
              <a:rPr sz="1550" spc="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numbers.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162" y="417449"/>
            <a:ext cx="907732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Bike</a:t>
            </a:r>
            <a:r>
              <a:rPr spc="-45" dirty="0"/>
              <a:t> </a:t>
            </a:r>
            <a:r>
              <a:rPr spc="-5" dirty="0"/>
              <a:t>Rental</a:t>
            </a:r>
            <a:r>
              <a:rPr spc="25" dirty="0"/>
              <a:t> </a:t>
            </a:r>
            <a:r>
              <a:rPr spc="-15" dirty="0"/>
              <a:t>VS</a:t>
            </a:r>
            <a:r>
              <a:rPr spc="30" dirty="0"/>
              <a:t> </a:t>
            </a:r>
            <a:r>
              <a:rPr spc="-5" dirty="0"/>
              <a:t>Temperature</a:t>
            </a:r>
            <a:r>
              <a:rPr spc="25" dirty="0"/>
              <a:t> </a:t>
            </a:r>
            <a:r>
              <a:rPr spc="-15" dirty="0"/>
              <a:t>by</a:t>
            </a:r>
            <a:r>
              <a:rPr spc="30" dirty="0"/>
              <a:t> </a:t>
            </a:r>
            <a:r>
              <a:rPr dirty="0"/>
              <a:t>Seasons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27008" y="1655762"/>
            <a:ext cx="3477260" cy="21831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8450" marR="571500" indent="-286385">
              <a:lnSpc>
                <a:spcPts val="1730"/>
              </a:lnSpc>
              <a:spcBef>
                <a:spcPts val="29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Different</a:t>
            </a:r>
            <a:r>
              <a:rPr sz="1550" spc="2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seasons</a:t>
            </a:r>
            <a:r>
              <a:rPr sz="1550" spc="1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have</a:t>
            </a:r>
            <a:r>
              <a:rPr sz="15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different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distributions.</a:t>
            </a:r>
            <a:endParaRPr sz="1550">
              <a:latin typeface="Calibri"/>
              <a:cs typeface="Calibri"/>
            </a:endParaRPr>
          </a:p>
          <a:p>
            <a:pPr marL="298450" marR="167005" indent="-286385">
              <a:lnSpc>
                <a:spcPts val="1730"/>
              </a:lnSpc>
              <a:spcBef>
                <a:spcPts val="97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Strong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correlations</a:t>
            </a:r>
            <a:r>
              <a:rPr sz="1550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as</a:t>
            </a:r>
            <a:r>
              <a:rPr sz="155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approximately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linear</a:t>
            </a:r>
            <a:r>
              <a:rPr sz="155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patterns.</a:t>
            </a:r>
            <a:endParaRPr sz="15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Winter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has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lowest</a:t>
            </a:r>
            <a:r>
              <a:rPr sz="1550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bike</a:t>
            </a:r>
            <a:r>
              <a:rPr sz="15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rental.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Like</a:t>
            </a: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we've</a:t>
            </a:r>
            <a:r>
              <a:rPr sz="1550" spc="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mentioned</a:t>
            </a:r>
            <a:r>
              <a:rPr sz="1550" spc="1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earlier,</a:t>
            </a:r>
            <a:r>
              <a:rPr sz="1550" spc="1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evenings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tend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to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have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more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bike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rental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than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mornings.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794" y="1191011"/>
            <a:ext cx="6961251" cy="54377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5544" y="5049476"/>
            <a:ext cx="2788608" cy="11337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162" y="417449"/>
            <a:ext cx="73640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Bike</a:t>
            </a:r>
            <a:r>
              <a:rPr spc="-45" dirty="0"/>
              <a:t> </a:t>
            </a:r>
            <a:r>
              <a:rPr spc="-5" dirty="0"/>
              <a:t>Rental</a:t>
            </a:r>
            <a:r>
              <a:rPr spc="25" dirty="0"/>
              <a:t> </a:t>
            </a:r>
            <a:r>
              <a:rPr spc="-15" dirty="0"/>
              <a:t>VS</a:t>
            </a:r>
            <a:r>
              <a:rPr spc="25" dirty="0"/>
              <a:t> </a:t>
            </a:r>
            <a:r>
              <a:rPr dirty="0"/>
              <a:t>Hour</a:t>
            </a:r>
            <a:r>
              <a:rPr spc="-40" dirty="0"/>
              <a:t> </a:t>
            </a:r>
            <a:r>
              <a:rPr spc="20" dirty="0"/>
              <a:t>by</a:t>
            </a:r>
            <a:r>
              <a:rPr spc="-45" dirty="0"/>
              <a:t> </a:t>
            </a:r>
            <a:r>
              <a:rPr dirty="0"/>
              <a:t>Seasons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27008" y="1655762"/>
            <a:ext cx="3606800" cy="12680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8450" marR="224154" indent="-286385">
              <a:lnSpc>
                <a:spcPts val="1730"/>
              </a:lnSpc>
              <a:spcBef>
                <a:spcPts val="29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overall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scale of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bike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rental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counts </a:t>
            </a:r>
            <a:r>
              <a:rPr sz="1550" spc="-3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changes</a:t>
            </a:r>
            <a:r>
              <a:rPr sz="1550" spc="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seasons</a:t>
            </a:r>
            <a:r>
              <a:rPr sz="1550" spc="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but</a:t>
            </a:r>
            <a:r>
              <a:rPr sz="155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key 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features</a:t>
            </a:r>
            <a:r>
              <a:rPr sz="1550" spc="2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remain</a:t>
            </a:r>
            <a:r>
              <a:rPr sz="155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similar.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730"/>
              </a:lnSpc>
              <a:spcBef>
                <a:spcPts val="969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Peak</a:t>
            </a:r>
            <a:r>
              <a:rPr sz="1550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550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times</a:t>
            </a:r>
            <a:r>
              <a:rPr sz="1550" spc="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are</a:t>
            </a:r>
            <a:r>
              <a:rPr sz="15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same</a:t>
            </a:r>
            <a:r>
              <a:rPr sz="15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across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all</a:t>
            </a:r>
            <a:r>
              <a:rPr sz="15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seasons,</a:t>
            </a:r>
            <a:r>
              <a:rPr sz="1550" spc="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at</a:t>
            </a: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8</a:t>
            </a:r>
            <a:r>
              <a:rPr sz="1550" spc="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am</a:t>
            </a:r>
            <a:r>
              <a:rPr sz="15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6</a:t>
            </a:r>
            <a:r>
              <a:rPr sz="1550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pm.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725" y="1193756"/>
            <a:ext cx="6344260" cy="48864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296" y="4648200"/>
            <a:ext cx="2731540" cy="11338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347" y="276224"/>
            <a:ext cx="2480310" cy="1834514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60"/>
              </a:spcBef>
            </a:pPr>
            <a:r>
              <a:rPr spc="5" dirty="0"/>
              <a:t>Daily </a:t>
            </a:r>
            <a:r>
              <a:rPr spc="10" dirty="0"/>
              <a:t> </a:t>
            </a:r>
            <a:r>
              <a:rPr spc="5" dirty="0"/>
              <a:t>Total </a:t>
            </a:r>
            <a:r>
              <a:rPr spc="10" dirty="0"/>
              <a:t> </a:t>
            </a:r>
            <a:r>
              <a:rPr dirty="0"/>
              <a:t>Rainfall </a:t>
            </a:r>
            <a:r>
              <a:rPr spc="15" dirty="0"/>
              <a:t>&amp; </a:t>
            </a:r>
            <a:r>
              <a:rPr spc="-1910" dirty="0"/>
              <a:t> </a:t>
            </a:r>
            <a:r>
              <a:rPr dirty="0"/>
              <a:t>Snowfall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850" y="2654617"/>
            <a:ext cx="3048000" cy="23736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8450" marR="5080" indent="-286385">
              <a:lnSpc>
                <a:spcPct val="93900"/>
              </a:lnSpc>
              <a:spcBef>
                <a:spcPts val="24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 rainy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season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predominantly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spans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from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mid-April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to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mid- </a:t>
            </a: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November,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with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 most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intense </a:t>
            </a:r>
            <a:r>
              <a:rPr sz="1550" spc="-3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rainfall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 typically</a:t>
            </a:r>
            <a:r>
              <a:rPr sz="155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occurring</a:t>
            </a:r>
            <a:r>
              <a:rPr sz="1550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June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July.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Arial MT"/>
              <a:buChar char="•"/>
            </a:pPr>
            <a:endParaRPr sz="2200">
              <a:latin typeface="Calibri"/>
              <a:cs typeface="Calibri"/>
            </a:endParaRPr>
          </a:p>
          <a:p>
            <a:pPr marL="298450" marR="290830" indent="-286385">
              <a:lnSpc>
                <a:spcPct val="9280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Correspondingly,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snowfall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is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primarily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observed</a:t>
            </a:r>
            <a:r>
              <a:rPr sz="1550" spc="3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from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December</a:t>
            </a:r>
            <a:r>
              <a:rPr sz="1550" spc="20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through</a:t>
            </a:r>
            <a:r>
              <a:rPr sz="155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end</a:t>
            </a:r>
            <a:r>
              <a:rPr sz="1550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1550" spc="-3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February.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2637" y="73415"/>
            <a:ext cx="6650984" cy="66074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552888"/>
            <a:ext cx="871855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45075" algn="l"/>
              </a:tabLst>
            </a:pPr>
            <a:r>
              <a:rPr sz="6000" spc="-5" dirty="0"/>
              <a:t>Predictive	analysis</a:t>
            </a:r>
            <a:endParaRPr sz="6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850" y="210438"/>
            <a:ext cx="467677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Ranked</a:t>
            </a:r>
            <a:r>
              <a:rPr spc="-85" dirty="0"/>
              <a:t> </a:t>
            </a:r>
            <a:r>
              <a:rPr dirty="0"/>
              <a:t>Coefficients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2625" y="95250"/>
            <a:ext cx="6048178" cy="6267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2742" y="753681"/>
            <a:ext cx="5799455" cy="5716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25"/>
              </a:spcBef>
            </a:pPr>
            <a:r>
              <a:rPr sz="1550" b="1" spc="30" dirty="0">
                <a:solidFill>
                  <a:srgbClr val="005392"/>
                </a:solidFill>
                <a:latin typeface="Courier New"/>
                <a:cs typeface="Courier New"/>
              </a:rPr>
              <a:t>Analyzing</a:t>
            </a:r>
            <a:r>
              <a:rPr sz="1550" b="1" spc="4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1550" b="1" spc="30" dirty="0">
                <a:solidFill>
                  <a:srgbClr val="005392"/>
                </a:solidFill>
                <a:latin typeface="Courier New"/>
                <a:cs typeface="Courier New"/>
              </a:rPr>
              <a:t>Key</a:t>
            </a:r>
            <a:r>
              <a:rPr sz="1550" b="1" spc="-2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1550" b="1" spc="25" dirty="0">
                <a:solidFill>
                  <a:srgbClr val="005392"/>
                </a:solidFill>
                <a:latin typeface="Courier New"/>
                <a:cs typeface="Courier New"/>
              </a:rPr>
              <a:t>Factors</a:t>
            </a:r>
            <a:r>
              <a:rPr sz="1550" b="1" spc="5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1550" b="1" spc="40" dirty="0">
                <a:solidFill>
                  <a:srgbClr val="005392"/>
                </a:solidFill>
                <a:latin typeface="Courier New"/>
                <a:cs typeface="Courier New"/>
              </a:rPr>
              <a:t>in</a:t>
            </a:r>
            <a:endParaRPr sz="1550">
              <a:latin typeface="Courier New"/>
              <a:cs typeface="Courier New"/>
            </a:endParaRPr>
          </a:p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sz="1550" b="1" spc="35" dirty="0">
                <a:solidFill>
                  <a:srgbClr val="005392"/>
                </a:solidFill>
                <a:latin typeface="Courier New"/>
                <a:cs typeface="Courier New"/>
              </a:rPr>
              <a:t>Bike-Sharing</a:t>
            </a:r>
            <a:r>
              <a:rPr sz="1550" b="1" spc="4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1550" b="1" spc="20" dirty="0">
                <a:solidFill>
                  <a:srgbClr val="005392"/>
                </a:solidFill>
                <a:latin typeface="Courier New"/>
                <a:cs typeface="Courier New"/>
              </a:rPr>
              <a:t>Demand</a:t>
            </a:r>
            <a:r>
              <a:rPr sz="1550" b="1" spc="-2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1550" b="1" spc="30" dirty="0">
                <a:solidFill>
                  <a:srgbClr val="005392"/>
                </a:solidFill>
                <a:latin typeface="Courier New"/>
                <a:cs typeface="Courier New"/>
              </a:rPr>
              <a:t>Prediction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Courier New"/>
              <a:cs typeface="Courier New"/>
            </a:endParaRPr>
          </a:p>
          <a:p>
            <a:pPr marL="298450" marR="635000" indent="-286385">
              <a:lnSpc>
                <a:spcPts val="173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Temperature:</a:t>
            </a:r>
            <a:r>
              <a:rPr sz="1550" spc="2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Warm</a:t>
            </a:r>
            <a:r>
              <a:rPr sz="1550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weather</a:t>
            </a:r>
            <a:r>
              <a:rPr sz="1550" spc="2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 more</a:t>
            </a:r>
            <a:r>
              <a:rPr sz="155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conducive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outdoor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activities</a:t>
            </a:r>
            <a:r>
              <a:rPr sz="1550" spc="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like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biking.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Arial MT"/>
              <a:buChar char="•"/>
            </a:pPr>
            <a:endParaRPr sz="2200">
              <a:latin typeface="Calibri"/>
              <a:cs typeface="Calibri"/>
            </a:endParaRPr>
          </a:p>
          <a:p>
            <a:pPr marL="298450" marR="398780" indent="-286385">
              <a:lnSpc>
                <a:spcPts val="173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Humidity: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Discomfort</a:t>
            </a:r>
            <a:r>
              <a:rPr sz="1550" spc="1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associated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spc="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high</a:t>
            </a: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humidity</a:t>
            </a:r>
            <a:r>
              <a:rPr sz="15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can</a:t>
            </a:r>
            <a:r>
              <a:rPr sz="155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make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outdoor</a:t>
            </a:r>
            <a:r>
              <a:rPr sz="1550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activities</a:t>
            </a:r>
            <a:r>
              <a:rPr sz="1550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less</a:t>
            </a:r>
            <a:r>
              <a:rPr sz="1550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appealing.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Arial MT"/>
              <a:buChar char="•"/>
            </a:pPr>
            <a:endParaRPr sz="2250">
              <a:latin typeface="Calibri"/>
              <a:cs typeface="Calibri"/>
            </a:endParaRPr>
          </a:p>
          <a:p>
            <a:pPr marL="298450" marR="613410" indent="-286385">
              <a:lnSpc>
                <a:spcPts val="173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Rainfall: Rainfall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 has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large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negative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impact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on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bike-sharing </a:t>
            </a:r>
            <a:r>
              <a:rPr sz="1550" spc="-3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demand.</a:t>
            </a:r>
            <a:r>
              <a:rPr sz="155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Nobody</a:t>
            </a:r>
            <a:r>
              <a:rPr sz="1550" spc="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wants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550" spc="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cycle</a:t>
            </a:r>
            <a:r>
              <a:rPr sz="155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in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rain.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Arial MT"/>
              <a:buChar char="•"/>
            </a:pPr>
            <a:endParaRPr sz="2200">
              <a:latin typeface="Calibri"/>
              <a:cs typeface="Calibri"/>
            </a:endParaRPr>
          </a:p>
          <a:p>
            <a:pPr marL="298450" marR="161925" indent="-286385">
              <a:lnSpc>
                <a:spcPts val="173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Time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Day:</a:t>
            </a: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 Different</a:t>
            </a:r>
            <a:r>
              <a:rPr sz="1550" spc="2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hours</a:t>
            </a:r>
            <a:r>
              <a:rPr sz="1550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day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show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varying</a:t>
            </a:r>
            <a:r>
              <a:rPr sz="15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impacts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550" spc="1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demand.</a:t>
            </a:r>
            <a:endParaRPr sz="1550">
              <a:latin typeface="Calibri"/>
              <a:cs typeface="Calibri"/>
            </a:endParaRPr>
          </a:p>
          <a:p>
            <a:pPr marL="756285" marR="5080" lvl="1" indent="-286385">
              <a:lnSpc>
                <a:spcPct val="89300"/>
              </a:lnSpc>
              <a:spcBef>
                <a:spcPts val="535"/>
              </a:spcBef>
              <a:buFont typeface="Courier New"/>
              <a:buChar char="o"/>
              <a:tabLst>
                <a:tab pos="755650" algn="l"/>
                <a:tab pos="756285" algn="l"/>
              </a:tabLst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coefficients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for 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18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– 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21 </a:t>
            </a:r>
            <a:r>
              <a:rPr sz="1400" spc="15" dirty="0">
                <a:solidFill>
                  <a:srgbClr val="006FC0"/>
                </a:solidFill>
                <a:latin typeface="Calibri"/>
                <a:cs typeface="Calibri"/>
              </a:rPr>
              <a:t>are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significantly high,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indicating peak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hours</a:t>
            </a:r>
            <a:r>
              <a:rPr sz="1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4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bike-sharing,</a:t>
            </a:r>
            <a:r>
              <a:rPr sz="14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possibly</a:t>
            </a:r>
            <a:r>
              <a:rPr sz="14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due</a:t>
            </a:r>
            <a:r>
              <a:rPr sz="1400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to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people</a:t>
            </a:r>
            <a:r>
              <a:rPr sz="14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commuting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home</a:t>
            </a:r>
            <a:r>
              <a:rPr sz="14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006FC0"/>
                </a:solidFill>
                <a:latin typeface="Calibri"/>
                <a:cs typeface="Calibri"/>
              </a:rPr>
              <a:t>from </a:t>
            </a:r>
            <a:r>
              <a:rPr sz="1400" spc="-3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work</a:t>
            </a:r>
            <a:r>
              <a:rPr sz="14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r>
              <a:rPr sz="14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exercise</a:t>
            </a:r>
            <a:r>
              <a:rPr sz="1400" spc="-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after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work.</a:t>
            </a:r>
            <a:endParaRPr sz="1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Courier New"/>
              <a:buChar char="o"/>
            </a:pPr>
            <a:endParaRPr sz="2050">
              <a:latin typeface="Calibri"/>
              <a:cs typeface="Calibri"/>
            </a:endParaRPr>
          </a:p>
          <a:p>
            <a:pPr marL="298450" marR="392430" indent="-286385">
              <a:lnSpc>
                <a:spcPts val="173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Season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550" spc="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Holiday:</a:t>
            </a:r>
            <a:r>
              <a:rPr sz="155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Seasons</a:t>
            </a:r>
            <a:r>
              <a:rPr sz="1550" spc="1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holiday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show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varying</a:t>
            </a:r>
            <a:r>
              <a:rPr sz="15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impacts</a:t>
            </a:r>
            <a:r>
              <a:rPr sz="1550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on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550" spc="1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55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too.</a:t>
            </a:r>
            <a:endParaRPr sz="155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80"/>
              </a:spcBef>
              <a:buFont typeface="Courier New"/>
              <a:buChar char="o"/>
              <a:tabLst>
                <a:tab pos="755650" algn="l"/>
                <a:tab pos="756285" algn="l"/>
              </a:tabLst>
            </a:pPr>
            <a:r>
              <a:rPr sz="1400" spc="15" dirty="0">
                <a:solidFill>
                  <a:srgbClr val="006FC0"/>
                </a:solidFill>
                <a:latin typeface="Calibri"/>
                <a:cs typeface="Calibri"/>
              </a:rPr>
              <a:t>Au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4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35" dirty="0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-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gh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po</a:t>
            </a:r>
            <a:r>
              <a:rPr sz="1400" spc="4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iti</a:t>
            </a:r>
            <a:r>
              <a:rPr sz="1400" spc="35" dirty="0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,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out</a:t>
            </a:r>
            <a:r>
              <a:rPr sz="1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4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sz="1400" spc="4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756285" marR="666115" lvl="1" indent="-286385">
              <a:lnSpc>
                <a:spcPts val="1500"/>
              </a:lnSpc>
              <a:spcBef>
                <a:spcPts val="550"/>
              </a:spcBef>
              <a:buFont typeface="Courier New"/>
              <a:buChar char="o"/>
              <a:tabLst>
                <a:tab pos="755650" algn="l"/>
                <a:tab pos="756285" algn="l"/>
              </a:tabLst>
            </a:pP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Holidays</a:t>
            </a:r>
            <a:r>
              <a:rPr sz="14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see</a:t>
            </a:r>
            <a:r>
              <a:rPr sz="14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significant</a:t>
            </a:r>
            <a:r>
              <a:rPr sz="14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decrease</a:t>
            </a:r>
            <a:r>
              <a:rPr sz="14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bike-sharing,</a:t>
            </a:r>
            <a:r>
              <a:rPr sz="14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likely</a:t>
            </a:r>
            <a:r>
              <a:rPr sz="140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due </a:t>
            </a:r>
            <a:r>
              <a:rPr sz="1400" spc="-3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regular</a:t>
            </a:r>
            <a:r>
              <a:rPr sz="14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commuting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40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reduced.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962" y="1300225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656336"/>
            <a:ext cx="521271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25" dirty="0"/>
              <a:t>Executive</a:t>
            </a:r>
            <a:r>
              <a:rPr sz="3950" spc="-25" dirty="0"/>
              <a:t> </a:t>
            </a:r>
            <a:r>
              <a:rPr sz="3950" spc="25" dirty="0"/>
              <a:t>Summary</a:t>
            </a:r>
            <a:endParaRPr sz="3950"/>
          </a:p>
        </p:txBody>
      </p:sp>
      <p:sp>
        <p:nvSpPr>
          <p:cNvPr id="5" name="object 5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6312" y="1525914"/>
            <a:ext cx="10184765" cy="45656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550" b="1" spc="-10" dirty="0">
                <a:solidFill>
                  <a:srgbClr val="006FC0"/>
                </a:solidFill>
                <a:latin typeface="Calibri"/>
                <a:cs typeface="Calibri"/>
              </a:rPr>
              <a:t>Goal</a:t>
            </a:r>
            <a:r>
              <a:rPr sz="1550" spc="-10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Examined</a:t>
            </a:r>
            <a:r>
              <a:rPr sz="1550" spc="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impact</a:t>
            </a:r>
            <a:r>
              <a:rPr sz="155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weather</a:t>
            </a:r>
            <a:r>
              <a:rPr sz="1550" spc="1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bike-sharing</a:t>
            </a:r>
            <a:r>
              <a:rPr sz="1550" spc="1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demand</a:t>
            </a:r>
            <a:r>
              <a:rPr sz="1550" spc="1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55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urban</a:t>
            </a:r>
            <a:r>
              <a:rPr sz="1550" spc="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environments,</a:t>
            </a:r>
            <a:r>
              <a:rPr sz="1550" spc="2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550" spc="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case</a:t>
            </a:r>
            <a:r>
              <a:rPr sz="155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study</a:t>
            </a:r>
            <a:r>
              <a:rPr sz="1550" spc="1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Seoul.</a:t>
            </a:r>
            <a:endParaRPr sz="15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550" b="1" spc="10" dirty="0">
                <a:solidFill>
                  <a:srgbClr val="006FC0"/>
                </a:solidFill>
                <a:latin typeface="Calibri"/>
                <a:cs typeface="Calibri"/>
              </a:rPr>
              <a:t>Key</a:t>
            </a:r>
            <a:r>
              <a:rPr sz="1550"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-5" dirty="0">
                <a:solidFill>
                  <a:srgbClr val="006FC0"/>
                </a:solidFill>
                <a:latin typeface="Calibri"/>
                <a:cs typeface="Calibri"/>
              </a:rPr>
              <a:t>Findings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ts val="1795"/>
              </a:lnSpc>
              <a:spcBef>
                <a:spcPts val="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b="1" spc="-5" dirty="0">
                <a:solidFill>
                  <a:srgbClr val="006FC0"/>
                </a:solidFill>
                <a:latin typeface="Calibri"/>
                <a:cs typeface="Calibri"/>
              </a:rPr>
              <a:t>Weather-Demand</a:t>
            </a:r>
            <a:r>
              <a:rPr sz="1550" b="1" spc="3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006FC0"/>
                </a:solidFill>
                <a:latin typeface="Calibri"/>
                <a:cs typeface="Calibri"/>
              </a:rPr>
              <a:t>Correlation</a:t>
            </a:r>
            <a:r>
              <a:rPr sz="1550" spc="-10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1550" spc="3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Strong</a:t>
            </a:r>
            <a:r>
              <a:rPr sz="1550" spc="114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correlation</a:t>
            </a:r>
            <a:r>
              <a:rPr sz="1550" spc="1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identified</a:t>
            </a:r>
            <a:r>
              <a:rPr sz="1550" spc="18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between</a:t>
            </a:r>
            <a:r>
              <a:rPr sz="1550" spc="1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weather</a:t>
            </a:r>
            <a:r>
              <a:rPr sz="1550" spc="1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conditions</a:t>
            </a:r>
            <a:r>
              <a:rPr sz="1550" spc="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550" spc="1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bike-sharing</a:t>
            </a:r>
            <a:r>
              <a:rPr sz="1550" spc="1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usage</a:t>
            </a:r>
            <a:r>
              <a:rPr sz="1550" spc="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endParaRPr sz="1550">
              <a:latin typeface="Calibri"/>
              <a:cs typeface="Calibri"/>
            </a:endParaRPr>
          </a:p>
          <a:p>
            <a:pPr marL="699135">
              <a:lnSpc>
                <a:spcPts val="1795"/>
              </a:lnSpc>
            </a:pP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Seoul.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b="1" spc="-5" dirty="0">
                <a:solidFill>
                  <a:srgbClr val="006FC0"/>
                </a:solidFill>
                <a:latin typeface="Calibri"/>
                <a:cs typeface="Calibri"/>
              </a:rPr>
              <a:t>Time</a:t>
            </a:r>
            <a:r>
              <a:rPr sz="1550" b="1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-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550" b="1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-5" dirty="0">
                <a:solidFill>
                  <a:srgbClr val="006FC0"/>
                </a:solidFill>
                <a:latin typeface="Calibri"/>
                <a:cs typeface="Calibri"/>
              </a:rPr>
              <a:t>Seasonal</a:t>
            </a:r>
            <a:r>
              <a:rPr sz="1550" b="1" spc="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15" dirty="0">
                <a:solidFill>
                  <a:srgbClr val="006FC0"/>
                </a:solidFill>
                <a:latin typeface="Calibri"/>
                <a:cs typeface="Calibri"/>
              </a:rPr>
              <a:t>Influence</a:t>
            </a:r>
            <a:r>
              <a:rPr sz="1550" spc="15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endParaRPr sz="1550">
              <a:latin typeface="Calibri"/>
              <a:cs typeface="Calibri"/>
            </a:endParaRPr>
          </a:p>
          <a:p>
            <a:pPr marL="1156335" lvl="2" indent="-22987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Peak</a:t>
            </a:r>
            <a:r>
              <a:rPr sz="1550" spc="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demand</a:t>
            </a:r>
            <a:r>
              <a:rPr sz="1550" spc="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during</a:t>
            </a:r>
            <a:r>
              <a:rPr sz="1550" spc="1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374151"/>
                </a:solidFill>
                <a:latin typeface="Calibri"/>
                <a:cs typeface="Calibri"/>
              </a:rPr>
              <a:t>evening</a:t>
            </a:r>
            <a:r>
              <a:rPr sz="1550" spc="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hours</a:t>
            </a:r>
            <a:r>
              <a:rPr sz="1550" spc="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(17:00</a:t>
            </a:r>
            <a:r>
              <a:rPr sz="1550" spc="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21:00).</a:t>
            </a:r>
            <a:endParaRPr sz="1550">
              <a:latin typeface="Calibri"/>
              <a:cs typeface="Calibri"/>
            </a:endParaRPr>
          </a:p>
          <a:p>
            <a:pPr marL="1156335" lvl="2" indent="-22987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Summer</a:t>
            </a:r>
            <a:r>
              <a:rPr sz="1550" spc="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374151"/>
                </a:solidFill>
                <a:latin typeface="Calibri"/>
                <a:cs typeface="Calibri"/>
              </a:rPr>
              <a:t>sees</a:t>
            </a:r>
            <a:r>
              <a:rPr sz="1550" spc="1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higher</a:t>
            </a:r>
            <a:r>
              <a:rPr sz="1550" spc="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bike-sharing</a:t>
            </a:r>
            <a:r>
              <a:rPr sz="1550" spc="18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demand</a:t>
            </a:r>
            <a:r>
              <a:rPr sz="1550" spc="1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compared</a:t>
            </a:r>
            <a:r>
              <a:rPr sz="1550" spc="1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374151"/>
                </a:solidFill>
                <a:latin typeface="Calibri"/>
                <a:cs typeface="Calibri"/>
              </a:rPr>
              <a:t>winter.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b="1" spc="-10" dirty="0">
                <a:solidFill>
                  <a:srgbClr val="006FC0"/>
                </a:solidFill>
                <a:latin typeface="Calibri"/>
                <a:cs typeface="Calibri"/>
              </a:rPr>
              <a:t>Holiday</a:t>
            </a:r>
            <a:r>
              <a:rPr sz="1550" b="1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5" dirty="0">
                <a:solidFill>
                  <a:srgbClr val="006FC0"/>
                </a:solidFill>
                <a:latin typeface="Calibri"/>
                <a:cs typeface="Calibri"/>
              </a:rPr>
              <a:t>Impact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endParaRPr sz="1550">
              <a:latin typeface="Calibri"/>
              <a:cs typeface="Calibri"/>
            </a:endParaRPr>
          </a:p>
          <a:p>
            <a:pPr marL="1156335" lvl="2" indent="-22987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Lower</a:t>
            </a:r>
            <a:r>
              <a:rPr sz="1550" spc="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bike-sharing</a:t>
            </a:r>
            <a:r>
              <a:rPr sz="1550" spc="2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demand</a:t>
            </a:r>
            <a:r>
              <a:rPr sz="1550" spc="1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155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holidays,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 indicating</a:t>
            </a:r>
            <a:r>
              <a:rPr sz="1550" spc="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significant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use</a:t>
            </a:r>
            <a:r>
              <a:rPr sz="1550" spc="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550" spc="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commuting</a:t>
            </a:r>
            <a:r>
              <a:rPr sz="1550" spc="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1550" spc="1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workdays.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b="1" spc="5" dirty="0">
                <a:solidFill>
                  <a:srgbClr val="006FC0"/>
                </a:solidFill>
                <a:latin typeface="Calibri"/>
                <a:cs typeface="Calibri"/>
              </a:rPr>
              <a:t>Effect</a:t>
            </a:r>
            <a:r>
              <a:rPr sz="155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-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550" b="1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5" dirty="0">
                <a:solidFill>
                  <a:srgbClr val="006FC0"/>
                </a:solidFill>
                <a:latin typeface="Calibri"/>
                <a:cs typeface="Calibri"/>
              </a:rPr>
              <a:t>Adverse</a:t>
            </a:r>
            <a:r>
              <a:rPr sz="1550" b="1" spc="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-5" dirty="0">
                <a:solidFill>
                  <a:srgbClr val="006FC0"/>
                </a:solidFill>
                <a:latin typeface="Calibri"/>
                <a:cs typeface="Calibri"/>
              </a:rPr>
              <a:t>Weather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endParaRPr sz="1550">
              <a:latin typeface="Calibri"/>
              <a:cs typeface="Calibri"/>
            </a:endParaRPr>
          </a:p>
          <a:p>
            <a:pPr marL="1156335" lvl="2" indent="-229870">
              <a:lnSpc>
                <a:spcPct val="100000"/>
              </a:lnSpc>
              <a:spcBef>
                <a:spcPts val="39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Rainy</a:t>
            </a:r>
            <a:r>
              <a:rPr sz="1550" spc="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conditions</a:t>
            </a:r>
            <a:r>
              <a:rPr sz="1550" spc="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lead</a:t>
            </a:r>
            <a:r>
              <a:rPr sz="1550" spc="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55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reduction</a:t>
            </a:r>
            <a:r>
              <a:rPr sz="1550" spc="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bike</a:t>
            </a:r>
            <a:r>
              <a:rPr sz="1550" spc="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rentals.</a:t>
            </a:r>
            <a:endParaRPr sz="15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550" b="1" spc="-5" dirty="0">
                <a:solidFill>
                  <a:srgbClr val="006FC0"/>
                </a:solidFill>
                <a:latin typeface="Calibri"/>
                <a:cs typeface="Calibri"/>
              </a:rPr>
              <a:t>Comparative</a:t>
            </a:r>
            <a:r>
              <a:rPr sz="1550" b="1" spc="2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r>
              <a:rPr sz="1550" spc="-10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endParaRPr sz="1550">
              <a:latin typeface="Calibri"/>
              <a:cs typeface="Calibri"/>
            </a:endParaRPr>
          </a:p>
          <a:p>
            <a:pPr marL="699135" marR="332740" lvl="1" indent="-229235">
              <a:lnSpc>
                <a:spcPts val="1730"/>
              </a:lnSpc>
              <a:spcBef>
                <a:spcPts val="484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10" dirty="0">
                <a:solidFill>
                  <a:srgbClr val="374151"/>
                </a:solidFill>
                <a:latin typeface="Calibri"/>
                <a:cs typeface="Calibri"/>
              </a:rPr>
              <a:t>Observed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 bike-sharing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systems </a:t>
            </a:r>
            <a:r>
              <a:rPr sz="1550" spc="15" dirty="0">
                <a:solidFill>
                  <a:srgbClr val="374151"/>
                </a:solidFill>
                <a:latin typeface="Calibri"/>
                <a:cs typeface="Calibri"/>
              </a:rPr>
              <a:t>in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various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Chinese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cities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including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Beijing,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Shanghai,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Weifang,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Ningbo, Xi'an,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1550" spc="-3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Zhuzhou.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Fleet</a:t>
            </a:r>
            <a:r>
              <a:rPr sz="1550" spc="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sizes</a:t>
            </a:r>
            <a:r>
              <a:rPr sz="1550" spc="8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range</a:t>
            </a:r>
            <a:r>
              <a:rPr sz="1550" spc="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550" spc="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15,000</a:t>
            </a:r>
            <a:r>
              <a:rPr sz="1550" spc="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55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20" dirty="0">
                <a:solidFill>
                  <a:srgbClr val="374151"/>
                </a:solidFill>
                <a:latin typeface="Calibri"/>
                <a:cs typeface="Calibri"/>
              </a:rPr>
              <a:t>20,000</a:t>
            </a:r>
            <a:r>
              <a:rPr sz="155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bicycles,</a:t>
            </a:r>
            <a:r>
              <a:rPr sz="1550" spc="8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374151"/>
                </a:solidFill>
                <a:latin typeface="Calibri"/>
                <a:cs typeface="Calibri"/>
              </a:rPr>
              <a:t>ranked</a:t>
            </a:r>
            <a:r>
              <a:rPr sz="1550" spc="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374151"/>
                </a:solidFill>
                <a:latin typeface="Calibri"/>
                <a:cs typeface="Calibri"/>
              </a:rPr>
              <a:t>by</a:t>
            </a:r>
            <a:r>
              <a:rPr sz="155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population</a:t>
            </a:r>
            <a:r>
              <a:rPr sz="1550" spc="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size</a:t>
            </a:r>
            <a:r>
              <a:rPr sz="1550" spc="6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55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374151"/>
                </a:solidFill>
                <a:latin typeface="Calibri"/>
                <a:cs typeface="Calibri"/>
              </a:rPr>
              <a:t>city.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552" y="112394"/>
            <a:ext cx="394462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Model</a:t>
            </a:r>
            <a:r>
              <a:rPr spc="-40" dirty="0"/>
              <a:t> </a:t>
            </a:r>
            <a:r>
              <a:rPr dirty="0"/>
              <a:t>Evaluation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7153" y="327847"/>
            <a:ext cx="6265581" cy="60348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9752" y="834771"/>
            <a:ext cx="3547110" cy="466471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We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compared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5</a:t>
            </a:r>
            <a:r>
              <a:rPr sz="1550" spc="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r>
              <a:rPr sz="1550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155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R-Squared</a:t>
            </a:r>
            <a:r>
              <a:rPr sz="1550" spc="2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&amp;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RMSE</a:t>
            </a:r>
            <a:r>
              <a:rPr sz="155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values:</a:t>
            </a:r>
            <a:endParaRPr sz="15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875"/>
              </a:spcBef>
              <a:buChar char="-"/>
              <a:tabLst>
                <a:tab pos="298450" algn="l"/>
                <a:tab pos="299085" algn="l"/>
              </a:tabLst>
            </a:pP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linear</a:t>
            </a:r>
            <a:r>
              <a:rPr sz="1550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(polynomial)</a:t>
            </a:r>
            <a:endParaRPr sz="15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850"/>
              </a:spcBef>
              <a:buChar char="-"/>
              <a:tabLst>
                <a:tab pos="298450" algn="l"/>
                <a:tab pos="299085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linear</a:t>
            </a:r>
            <a:r>
              <a:rPr sz="155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(interaction)</a:t>
            </a:r>
            <a:endParaRPr sz="15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915"/>
              </a:spcBef>
              <a:buChar char="-"/>
              <a:tabLst>
                <a:tab pos="298450" algn="l"/>
                <a:tab pos="299085" algn="l"/>
              </a:tabLst>
            </a:pP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linear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(polynomial</a:t>
            </a:r>
            <a:r>
              <a:rPr sz="1550" spc="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+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interaction)</a:t>
            </a:r>
            <a:endParaRPr sz="15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844"/>
              </a:spcBef>
              <a:buChar char="-"/>
              <a:tabLst>
                <a:tab pos="298450" algn="l"/>
                <a:tab pos="299085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glmnet</a:t>
            </a:r>
            <a:r>
              <a:rPr sz="1550" spc="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(interaction)</a:t>
            </a:r>
            <a:endParaRPr sz="15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845"/>
              </a:spcBef>
              <a:buChar char="-"/>
              <a:tabLst>
                <a:tab pos="298450" algn="l"/>
                <a:tab pos="299085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glmnet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(polynomial</a:t>
            </a:r>
            <a:r>
              <a:rPr sz="15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+</a:t>
            </a:r>
            <a:r>
              <a:rPr sz="15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interaction)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98450" indent="-286385">
              <a:lnSpc>
                <a:spcPts val="1795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Best</a:t>
            </a:r>
            <a:r>
              <a:rPr sz="1550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Model</a:t>
            </a:r>
            <a:r>
              <a:rPr sz="1550" spc="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outperformed</a:t>
            </a:r>
            <a:r>
              <a:rPr sz="1550" spc="3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others</a:t>
            </a:r>
            <a:endParaRPr sz="1550">
              <a:latin typeface="Calibri"/>
              <a:cs typeface="Calibri"/>
            </a:endParaRPr>
          </a:p>
          <a:p>
            <a:pPr marL="298450">
              <a:lnSpc>
                <a:spcPts val="1789"/>
              </a:lnSpc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significantly</a:t>
            </a:r>
            <a:endParaRPr sz="155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1400" spc="-20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mn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(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po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400" spc="35" dirty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nom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400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+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te</a:t>
            </a:r>
            <a:r>
              <a:rPr sz="1400" spc="3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ti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on)</a:t>
            </a:r>
            <a:endParaRPr sz="140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R-Squared</a:t>
            </a:r>
            <a:r>
              <a:rPr sz="1550" spc="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Value</a:t>
            </a:r>
            <a:endParaRPr sz="15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15"/>
              </a:spcBef>
              <a:tabLst>
                <a:tab pos="755650" algn="l"/>
              </a:tabLst>
            </a:pPr>
            <a:r>
              <a:rPr sz="1400" spc="15" dirty="0">
                <a:solidFill>
                  <a:srgbClr val="006FC0"/>
                </a:solidFill>
                <a:latin typeface="Courier New"/>
                <a:cs typeface="Courier New"/>
              </a:rPr>
              <a:t>o	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0.82</a:t>
            </a:r>
            <a:endParaRPr sz="140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RMSE</a:t>
            </a:r>
            <a:r>
              <a:rPr sz="1550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Value</a:t>
            </a:r>
            <a:endParaRPr sz="15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20"/>
              </a:spcBef>
              <a:tabLst>
                <a:tab pos="755650" algn="l"/>
              </a:tabLst>
            </a:pPr>
            <a:r>
              <a:rPr sz="1400" spc="15" dirty="0">
                <a:solidFill>
                  <a:srgbClr val="006FC0"/>
                </a:solidFill>
                <a:latin typeface="Courier New"/>
                <a:cs typeface="Courier New"/>
              </a:rPr>
              <a:t>o	</a:t>
            </a:r>
            <a:r>
              <a:rPr sz="1400" spc="25" dirty="0">
                <a:solidFill>
                  <a:srgbClr val="006FC0"/>
                </a:solidFill>
                <a:latin typeface="Calibri"/>
                <a:cs typeface="Calibri"/>
              </a:rPr>
              <a:t>272.00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962" y="1300225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656336"/>
            <a:ext cx="917892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25" dirty="0"/>
              <a:t>Find</a:t>
            </a:r>
            <a:r>
              <a:rPr sz="3950" spc="30" dirty="0"/>
              <a:t> </a:t>
            </a:r>
            <a:r>
              <a:rPr sz="3950" spc="20" dirty="0"/>
              <a:t>the</a:t>
            </a:r>
            <a:r>
              <a:rPr sz="3950" spc="30" dirty="0"/>
              <a:t> </a:t>
            </a:r>
            <a:r>
              <a:rPr sz="3950" spc="25" dirty="0"/>
              <a:t>best</a:t>
            </a:r>
            <a:r>
              <a:rPr sz="3950" spc="30" dirty="0"/>
              <a:t> </a:t>
            </a:r>
            <a:r>
              <a:rPr sz="3950" spc="25" dirty="0"/>
              <a:t>performing</a:t>
            </a:r>
            <a:r>
              <a:rPr sz="3950" spc="30" dirty="0"/>
              <a:t> </a:t>
            </a:r>
            <a:r>
              <a:rPr sz="3950" spc="25" dirty="0"/>
              <a:t>model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917575" y="1659572"/>
            <a:ext cx="5142230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935" algn="l"/>
              </a:tabLst>
            </a:pPr>
            <a:r>
              <a:rPr sz="2750" spc="-5" dirty="0">
                <a:solidFill>
                  <a:srgbClr val="006FC0"/>
                </a:solidFill>
                <a:latin typeface="Calibri"/>
                <a:cs typeface="Calibri"/>
              </a:rPr>
              <a:t>R-Squared:</a:t>
            </a:r>
            <a:r>
              <a:rPr sz="2750" spc="1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006FC0"/>
                </a:solidFill>
                <a:latin typeface="Calibri"/>
                <a:cs typeface="Calibri"/>
              </a:rPr>
              <a:t>0.816</a:t>
            </a:r>
            <a:r>
              <a:rPr sz="27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275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006FC0"/>
                </a:solidFill>
                <a:latin typeface="Calibri"/>
                <a:cs typeface="Calibri"/>
              </a:rPr>
              <a:t>RMSE:</a:t>
            </a:r>
            <a:r>
              <a:rPr sz="2750" spc="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006FC0"/>
                </a:solidFill>
                <a:latin typeface="Calibri"/>
                <a:cs typeface="Calibri"/>
              </a:rPr>
              <a:t>272.00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225" y="2133600"/>
            <a:ext cx="10972800" cy="402892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162" y="1046797"/>
            <a:ext cx="3702050" cy="95631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65"/>
              </a:spcBef>
            </a:pPr>
            <a:r>
              <a:rPr spc="20" dirty="0"/>
              <a:t>Q-Q </a:t>
            </a:r>
            <a:r>
              <a:rPr spc="5" dirty="0"/>
              <a:t>plot </a:t>
            </a:r>
            <a:r>
              <a:rPr spc="-15" dirty="0"/>
              <a:t>of </a:t>
            </a:r>
            <a:r>
              <a:rPr spc="-5" dirty="0"/>
              <a:t>the </a:t>
            </a:r>
            <a:r>
              <a:rPr spc="-1914" dirty="0"/>
              <a:t> </a:t>
            </a:r>
            <a:r>
              <a:rPr spc="20" dirty="0"/>
              <a:t>best</a:t>
            </a:r>
            <a:r>
              <a:rPr spc="-45" dirty="0"/>
              <a:t> </a:t>
            </a:r>
            <a:r>
              <a:rPr spc="1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9162" y="2304732"/>
            <a:ext cx="1722120" cy="71247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Green</a:t>
            </a:r>
            <a:r>
              <a:rPr sz="1550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1550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Truths</a:t>
            </a:r>
            <a:endParaRPr sz="1550">
              <a:latin typeface="Calibri"/>
              <a:cs typeface="Calibri"/>
            </a:endParaRPr>
          </a:p>
          <a:p>
            <a:pPr marL="298450" indent="-286385">
              <a:lnSpc>
                <a:spcPct val="100000"/>
              </a:lnSpc>
              <a:spcBef>
                <a:spcPts val="84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Red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=</a:t>
            </a:r>
            <a:r>
              <a:rPr sz="155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Predictions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1625" y="323850"/>
            <a:ext cx="6122542" cy="60769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552888"/>
            <a:ext cx="41433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spc="-5" dirty="0"/>
              <a:t>Dashboard</a:t>
            </a:r>
            <a:endParaRPr sz="6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962" y="1366900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743585"/>
            <a:ext cx="918210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spc="-5" dirty="0"/>
              <a:t>Bike</a:t>
            </a:r>
            <a:r>
              <a:rPr sz="3000" dirty="0"/>
              <a:t> </a:t>
            </a:r>
            <a:r>
              <a:rPr sz="3000" spc="-5" dirty="0"/>
              <a:t>Sharing</a:t>
            </a:r>
            <a:r>
              <a:rPr sz="3000" dirty="0"/>
              <a:t> </a:t>
            </a:r>
            <a:r>
              <a:rPr sz="3000" spc="-5" dirty="0"/>
              <a:t>Demand</a:t>
            </a:r>
            <a:r>
              <a:rPr sz="3000" spc="5" dirty="0"/>
              <a:t> </a:t>
            </a:r>
            <a:r>
              <a:rPr sz="3000" spc="-5" dirty="0"/>
              <a:t>Forecast</a:t>
            </a:r>
            <a:r>
              <a:rPr sz="3000" dirty="0"/>
              <a:t> UI</a:t>
            </a:r>
            <a:r>
              <a:rPr sz="3000" spc="5" dirty="0"/>
              <a:t> </a:t>
            </a:r>
            <a:r>
              <a:rPr sz="3000" spc="-5" dirty="0"/>
              <a:t>Overview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942" y="1525198"/>
            <a:ext cx="10905676" cy="44850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80094" y="3959542"/>
            <a:ext cx="3183255" cy="16186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marR="13970" indent="-229235">
              <a:lnSpc>
                <a:spcPts val="1650"/>
              </a:lnSpc>
              <a:spcBef>
                <a:spcPts val="2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15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5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15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do</a:t>
            </a:r>
            <a:r>
              <a:rPr sz="1500" spc="-25" dirty="0">
                <a:solidFill>
                  <a:srgbClr val="006FC0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5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me</a:t>
            </a:r>
            <a:r>
              <a:rPr sz="1500" spc="3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15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spc="1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la</a:t>
            </a:r>
            <a:r>
              <a:rPr sz="1500" spc="-10" dirty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s  5</a:t>
            </a:r>
            <a:r>
              <a:rPr sz="15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85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ey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4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1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:</a:t>
            </a:r>
            <a:r>
              <a:rPr sz="15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ou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,</a:t>
            </a:r>
            <a:r>
              <a:rPr sz="15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500" spc="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w</a:t>
            </a:r>
            <a:r>
              <a:rPr sz="15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60" dirty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,</a:t>
            </a:r>
            <a:r>
              <a:rPr sz="15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30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spc="1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,  </a:t>
            </a:r>
            <a:r>
              <a:rPr sz="1500" spc="-3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ondon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,</a:t>
            </a:r>
            <a:r>
              <a:rPr sz="15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5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z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hou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241300" marR="5080" indent="-229235">
              <a:lnSpc>
                <a:spcPct val="90400"/>
              </a:lnSpc>
              <a:spcBef>
                <a:spcPts val="9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It</a:t>
            </a:r>
            <a:r>
              <a:rPr sz="15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1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spc="-35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ed</a:t>
            </a:r>
            <a:r>
              <a:rPr sz="15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00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00" spc="10" dirty="0">
                <a:solidFill>
                  <a:srgbClr val="006FC0"/>
                </a:solidFill>
                <a:latin typeface="Calibri"/>
                <a:cs typeface="Calibri"/>
              </a:rPr>
              <a:t>j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-35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po</a:t>
            </a: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3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ia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l  </a:t>
            </a:r>
            <a:r>
              <a:rPr sz="1500" spc="5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5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006FC0"/>
                </a:solidFill>
                <a:latin typeface="Calibri"/>
                <a:cs typeface="Calibri"/>
              </a:rPr>
              <a:t>significant</a:t>
            </a:r>
            <a:r>
              <a:rPr sz="150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500" spc="-1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5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06FC0"/>
                </a:solidFill>
                <a:latin typeface="Calibri"/>
                <a:cs typeface="Calibri"/>
              </a:rPr>
              <a:t>in </a:t>
            </a:r>
            <a:r>
              <a:rPr sz="1500" spc="-3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1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4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es</a:t>
            </a:r>
            <a:r>
              <a:rPr sz="15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ver</a:t>
            </a:r>
            <a:r>
              <a:rPr sz="15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1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-40" dirty="0">
                <a:solidFill>
                  <a:srgbClr val="006FC0"/>
                </a:solidFill>
                <a:latin typeface="Calibri"/>
                <a:cs typeface="Calibri"/>
              </a:rPr>
              <a:t> c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15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5</a:t>
            </a:r>
            <a:r>
              <a:rPr sz="15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3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500" spc="2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00" spc="-10" dirty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s  </a:t>
            </a:r>
            <a:r>
              <a:rPr sz="1500" spc="5" dirty="0">
                <a:solidFill>
                  <a:srgbClr val="006FC0"/>
                </a:solidFill>
                <a:latin typeface="Calibri"/>
                <a:cs typeface="Calibri"/>
              </a:rPr>
              <a:t>from</a:t>
            </a:r>
            <a:r>
              <a:rPr sz="15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006FC0"/>
                </a:solidFill>
                <a:latin typeface="Calibri"/>
                <a:cs typeface="Calibri"/>
              </a:rPr>
              <a:t>2023-12-17</a:t>
            </a:r>
            <a:r>
              <a:rPr sz="1500" spc="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5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006FC0"/>
                </a:solidFill>
                <a:latin typeface="Calibri"/>
                <a:cs typeface="Calibri"/>
              </a:rPr>
              <a:t>2023-12-21.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942" y="363791"/>
            <a:ext cx="1780539" cy="16643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475"/>
              </a:spcBef>
            </a:pPr>
            <a:r>
              <a:rPr sz="2900" spc="-15" dirty="0"/>
              <a:t>Bike </a:t>
            </a:r>
            <a:r>
              <a:rPr sz="2900" spc="-10" dirty="0"/>
              <a:t> </a:t>
            </a:r>
            <a:r>
              <a:rPr sz="2900" spc="-20" dirty="0"/>
              <a:t>Sharing </a:t>
            </a:r>
            <a:r>
              <a:rPr sz="2900" spc="-1730" dirty="0"/>
              <a:t> </a:t>
            </a:r>
            <a:r>
              <a:rPr sz="2900" spc="-20" dirty="0"/>
              <a:t>Forecast  </a:t>
            </a:r>
            <a:r>
              <a:rPr sz="2900" dirty="0"/>
              <a:t>in</a:t>
            </a:r>
            <a:r>
              <a:rPr sz="2900" spc="-140" dirty="0"/>
              <a:t> </a:t>
            </a:r>
            <a:r>
              <a:rPr sz="2900" spc="-15" dirty="0"/>
              <a:t>Seoul</a:t>
            </a:r>
            <a:endParaRPr sz="2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228600"/>
            <a:ext cx="9485757" cy="6139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3265" y="4841938"/>
            <a:ext cx="5902325" cy="142811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right,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we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have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20"/>
              </a:spcBef>
              <a:buChar char="-"/>
              <a:tabLst>
                <a:tab pos="297815" algn="l"/>
                <a:tab pos="298450" algn="l"/>
              </a:tabLst>
            </a:pP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 static</a:t>
            </a:r>
            <a:r>
              <a:rPr sz="155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temperature</a:t>
            </a:r>
            <a:r>
              <a:rPr sz="1550" spc="1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trend</a:t>
            </a:r>
            <a:r>
              <a:rPr sz="1550" spc="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line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45"/>
              </a:spcBef>
              <a:buChar char="-"/>
              <a:tabLst>
                <a:tab pos="297815" algn="l"/>
                <a:tab pos="298450" algn="l"/>
              </a:tabLst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An</a:t>
            </a: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interactive</a:t>
            </a:r>
            <a:r>
              <a:rPr sz="1550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550" spc="1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550" spc="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prediction</a:t>
            </a:r>
            <a:r>
              <a:rPr sz="1550" spc="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trend</a:t>
            </a:r>
            <a:r>
              <a:rPr sz="155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line</a:t>
            </a:r>
            <a:endParaRPr sz="1550">
              <a:latin typeface="Calibri"/>
              <a:cs typeface="Calibri"/>
            </a:endParaRPr>
          </a:p>
          <a:p>
            <a:pPr marL="346075" indent="-333375">
              <a:lnSpc>
                <a:spcPct val="100000"/>
              </a:lnSpc>
              <a:spcBef>
                <a:spcPts val="915"/>
              </a:spcBef>
              <a:buChar char="-"/>
              <a:tabLst>
                <a:tab pos="345440" algn="l"/>
                <a:tab pos="346075" algn="l"/>
              </a:tabLst>
            </a:pP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A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static</a:t>
            </a:r>
            <a:r>
              <a:rPr sz="155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humidity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550" spc="1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550" spc="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prediction</a:t>
            </a:r>
            <a:r>
              <a:rPr sz="1550" spc="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correlation</a:t>
            </a:r>
            <a:r>
              <a:rPr sz="1550" spc="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plot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4855" y="425132"/>
            <a:ext cx="620966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-10" dirty="0"/>
              <a:t>Bike</a:t>
            </a:r>
            <a:r>
              <a:rPr sz="2900" spc="-55" dirty="0"/>
              <a:t> </a:t>
            </a:r>
            <a:r>
              <a:rPr sz="2900" dirty="0"/>
              <a:t>Sharing</a:t>
            </a:r>
            <a:r>
              <a:rPr sz="2900" spc="-55" dirty="0"/>
              <a:t> </a:t>
            </a:r>
            <a:r>
              <a:rPr sz="2900" spc="-5" dirty="0"/>
              <a:t>Forecast</a:t>
            </a:r>
            <a:r>
              <a:rPr sz="2900" spc="20" dirty="0"/>
              <a:t> </a:t>
            </a:r>
            <a:r>
              <a:rPr sz="2900" dirty="0"/>
              <a:t>in</a:t>
            </a:r>
            <a:r>
              <a:rPr sz="2900" spc="-55" dirty="0"/>
              <a:t> </a:t>
            </a:r>
            <a:r>
              <a:rPr sz="2900" spc="15" dirty="0"/>
              <a:t>NYC</a:t>
            </a:r>
            <a:endParaRPr sz="2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5" y="1028996"/>
            <a:ext cx="10086975" cy="54480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5664" y="5438457"/>
            <a:ext cx="6130925" cy="10483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8450" marR="34290" indent="-286385">
              <a:lnSpc>
                <a:spcPts val="1730"/>
              </a:lnSpc>
              <a:spcBef>
                <a:spcPts val="29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We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include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scraped</a:t>
            </a:r>
            <a:r>
              <a:rPr sz="1550" spc="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from</a:t>
            </a:r>
            <a:r>
              <a:rPr sz="155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Open</a:t>
            </a:r>
            <a:r>
              <a:rPr sz="155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Weather</a:t>
            </a:r>
            <a:r>
              <a:rPr sz="1550" spc="2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API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in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marker</a:t>
            </a:r>
            <a:r>
              <a:rPr sz="1550" spc="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for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each</a:t>
            </a:r>
            <a:r>
              <a:rPr sz="1550" spc="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city.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730"/>
              </a:lnSpc>
              <a:spcBef>
                <a:spcPts val="969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On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right,</a:t>
            </a:r>
            <a:r>
              <a:rPr sz="1550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we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included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550" spc="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prediction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plots</a:t>
            </a:r>
            <a:r>
              <a:rPr sz="1550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that</a:t>
            </a:r>
            <a:r>
              <a:rPr sz="155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we've</a:t>
            </a:r>
            <a:r>
              <a:rPr sz="1550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mentioned</a:t>
            </a:r>
            <a:r>
              <a:rPr sz="1550" spc="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in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previous</a:t>
            </a:r>
            <a:r>
              <a:rPr sz="1550" spc="1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slide.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2962" y="1366900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656336"/>
            <a:ext cx="307657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25" dirty="0"/>
              <a:t>CONCLUSION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22655" y="1561401"/>
            <a:ext cx="10337165" cy="42684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662305" indent="-228600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There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strong</a:t>
            </a: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correlation</a:t>
            </a:r>
            <a:r>
              <a:rPr sz="1800" spc="-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between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weather</a:t>
            </a: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conditions</a:t>
            </a:r>
            <a:r>
              <a:rPr sz="1800" spc="-20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8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8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urban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areas,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as </a:t>
            </a:r>
            <a:r>
              <a:rPr sz="1800" spc="-3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evidenced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by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8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from</a:t>
            </a:r>
            <a:r>
              <a:rPr sz="18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Seoul.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195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time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day,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particularly</a:t>
            </a:r>
            <a:r>
              <a:rPr sz="1800" spc="-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evening</a:t>
            </a:r>
            <a:r>
              <a:rPr sz="1800" spc="-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hours</a:t>
            </a:r>
            <a:r>
              <a:rPr sz="18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from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17:00</a:t>
            </a:r>
            <a:r>
              <a:rPr sz="1800" spc="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21:00,</a:t>
            </a:r>
            <a:r>
              <a:rPr sz="180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seasonal</a:t>
            </a:r>
            <a:r>
              <a:rPr sz="18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variations,</a:t>
            </a:r>
            <a:r>
              <a:rPr sz="1800" spc="-1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8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summer </a:t>
            </a:r>
            <a:r>
              <a:rPr sz="1800" spc="-3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showing</a:t>
            </a:r>
            <a:r>
              <a:rPr sz="18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higher</a:t>
            </a:r>
            <a:r>
              <a:rPr sz="18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than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winter,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significantly</a:t>
            </a:r>
            <a:r>
              <a:rPr sz="1800" spc="-1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impact</a:t>
            </a:r>
            <a:r>
              <a:rPr sz="1800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8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demand.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1300" marR="269240" indent="-228600">
              <a:lnSpc>
                <a:spcPts val="195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Contrary</a:t>
            </a:r>
            <a:r>
              <a:rPr sz="180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expectations,</a:t>
            </a:r>
            <a:r>
              <a:rPr sz="1800" spc="-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8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lower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on 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holidays</a:t>
            </a:r>
            <a:r>
              <a:rPr sz="1800" spc="-2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compared</a:t>
            </a: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non-holidays,</a:t>
            </a:r>
            <a:r>
              <a:rPr sz="1800" spc="-1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suggesting </a:t>
            </a:r>
            <a:r>
              <a:rPr sz="1800" spc="-3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considerable portion of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bike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rentals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may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be 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for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commuting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purposes,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such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as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traveling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work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or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school.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Arial MT"/>
              <a:buChar char="•"/>
            </a:pP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Inclement</a:t>
            </a:r>
            <a:r>
              <a:rPr sz="1800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weather,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especially</a:t>
            </a:r>
            <a:r>
              <a:rPr sz="1800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rainy</a:t>
            </a:r>
            <a:r>
              <a:rPr sz="1800" spc="-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days,</a:t>
            </a:r>
            <a:r>
              <a:rPr sz="1800" spc="-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tends</a:t>
            </a: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 decrease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likelihood</a:t>
            </a:r>
            <a:r>
              <a:rPr sz="1800" spc="-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people</a:t>
            </a:r>
            <a:r>
              <a:rPr sz="1800" spc="-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renting</a:t>
            </a:r>
            <a:r>
              <a:rPr sz="18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bikes.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1300" marR="361315" indent="-228600">
              <a:lnSpc>
                <a:spcPts val="195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Several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urban areas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in 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China, including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Beijing,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Shanghai,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Weifang,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Ningbo,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Xi'an, 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and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Zhuzhou,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among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others,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have</a:t>
            </a:r>
            <a:r>
              <a:rPr sz="1800" spc="-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 substantial</a:t>
            </a:r>
            <a:r>
              <a:rPr sz="1800" spc="-1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800" spc="-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infrastructure,</a:t>
            </a:r>
            <a:r>
              <a:rPr sz="1800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available</a:t>
            </a:r>
            <a:r>
              <a:rPr sz="1800" spc="-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fleets</a:t>
            </a:r>
            <a:r>
              <a:rPr sz="18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ranging</a:t>
            </a:r>
            <a:r>
              <a:rPr sz="18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from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15,000</a:t>
            </a:r>
            <a:r>
              <a:rPr sz="1800" spc="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20,000 </a:t>
            </a:r>
            <a:r>
              <a:rPr sz="1800" spc="-3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bicycles.</a:t>
            </a:r>
            <a:r>
              <a:rPr sz="18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These</a:t>
            </a:r>
            <a:r>
              <a:rPr sz="180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cities</a:t>
            </a:r>
            <a:r>
              <a:rPr sz="18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are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ranked</a:t>
            </a:r>
            <a:r>
              <a:rPr sz="18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according</a:t>
            </a:r>
            <a:r>
              <a:rPr sz="1800" spc="-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their</a:t>
            </a:r>
            <a:r>
              <a:rPr sz="18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population</a:t>
            </a:r>
            <a:r>
              <a:rPr sz="1800" spc="-1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size.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5392"/>
                </a:solidFill>
                <a:latin typeface="Courier New"/>
                <a:cs typeface="Courier New"/>
              </a:rPr>
              <a:t>APPENDIX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3361054" cy="4857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Web</a:t>
            </a:r>
            <a:r>
              <a:rPr sz="1550" spc="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Scrape</a:t>
            </a:r>
            <a:r>
              <a:rPr sz="155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Global</a:t>
            </a:r>
            <a:r>
              <a:rPr sz="155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550" spc="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Systems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25" dirty="0">
                <a:solidFill>
                  <a:srgbClr val="006FC0"/>
                </a:solidFill>
                <a:latin typeface="Calibri"/>
                <a:cs typeface="Calibri"/>
              </a:rPr>
              <a:t>Wiki</a:t>
            </a:r>
            <a:r>
              <a:rPr sz="155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Page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1850" y="0"/>
            <a:ext cx="8115300" cy="6857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198501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Open</a:t>
            </a:r>
            <a:r>
              <a:rPr sz="1550" b="0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-10" dirty="0">
                <a:solidFill>
                  <a:srgbClr val="006FC0"/>
                </a:solidFill>
                <a:latin typeface="Calibri"/>
                <a:cs typeface="Calibri"/>
              </a:rPr>
              <a:t>Weather</a:t>
            </a:r>
            <a:r>
              <a:rPr sz="1550" b="0" spc="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APIs</a:t>
            </a:r>
            <a:r>
              <a:rPr sz="1550" b="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Call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07072"/>
            <a:ext cx="5514975" cy="674548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56336"/>
            <a:ext cx="1045718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443845" algn="l"/>
              </a:tabLst>
            </a:pPr>
            <a:r>
              <a:rPr sz="3950" u="sng" spc="25" dirty="0">
                <a:uFill>
                  <a:solidFill>
                    <a:srgbClr val="00AFEF"/>
                  </a:solidFill>
                </a:uFill>
              </a:rPr>
              <a:t>Introduction	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961389" y="1245177"/>
            <a:ext cx="8876665" cy="49085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Goal</a:t>
            </a:r>
            <a:endParaRPr sz="215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analyze</a:t>
            </a:r>
            <a:r>
              <a:rPr sz="1800" spc="-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how</a:t>
            </a:r>
            <a:r>
              <a:rPr sz="18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weather</a:t>
            </a:r>
            <a:r>
              <a:rPr sz="18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would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affect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8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urban</a:t>
            </a:r>
            <a:r>
              <a:rPr sz="18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areas.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15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libri"/>
                <a:cs typeface="Calibri"/>
              </a:rPr>
              <a:t>Sources</a:t>
            </a:r>
            <a:r>
              <a:rPr sz="2150" spc="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215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Utilization</a:t>
            </a:r>
            <a:endParaRPr sz="215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Seoul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Bike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Sharing</a:t>
            </a:r>
            <a:r>
              <a:rPr sz="18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Demand</a:t>
            </a:r>
            <a:r>
              <a:rPr sz="1800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156335" lvl="2" indent="-229235">
              <a:lnSpc>
                <a:spcPct val="100000"/>
              </a:lnSpc>
              <a:spcBef>
                <a:spcPts val="415"/>
              </a:spcBef>
              <a:buFont typeface="Wingdings"/>
              <a:buChar char=""/>
              <a:tabLst>
                <a:tab pos="1156335" algn="l"/>
                <a:tab pos="1156970" algn="l"/>
              </a:tabLst>
            </a:pPr>
            <a:r>
              <a:rPr sz="1400" spc="-16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40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od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4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hou</a:t>
            </a:r>
            <a:r>
              <a:rPr sz="1400" spc="2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14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ma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400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r>
              <a:rPr sz="14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400" spc="-40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4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4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ti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40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006FC0"/>
                </a:solidFill>
                <a:latin typeface="Calibri"/>
                <a:cs typeface="Calibri"/>
              </a:rPr>
              <a:t>w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-12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Open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Weather</a:t>
            </a: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API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156335" lvl="2" indent="-229235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1156335" algn="l"/>
                <a:tab pos="1156970" algn="l"/>
              </a:tabLst>
            </a:pPr>
            <a:r>
              <a:rPr sz="1400" spc="25" dirty="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r>
              <a:rPr sz="14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006FC0"/>
                </a:solidFill>
                <a:latin typeface="Calibri"/>
                <a:cs typeface="Calibri"/>
              </a:rPr>
              <a:t>ss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140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cu</a:t>
            </a:r>
            <a:r>
              <a:rPr sz="1400" spc="2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400" spc="3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nt</a:t>
            </a:r>
            <a:r>
              <a:rPr sz="1400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40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400" spc="2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4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400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006FC0"/>
                </a:solidFill>
                <a:latin typeface="Calibri"/>
                <a:cs typeface="Calibri"/>
              </a:rPr>
              <a:t>w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400" spc="-3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400" spc="-12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1800" spc="35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800" spc="25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1800" spc="3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800" spc="-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1800" spc="3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800" spc="-70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800" spc="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800" spc="3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800" spc="2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1800" spc="-1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te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800" spc="3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  <a:p>
            <a:pPr marL="1156335" lvl="2" indent="-229235">
              <a:lnSpc>
                <a:spcPct val="100000"/>
              </a:lnSpc>
              <a:spcBef>
                <a:spcPts val="420"/>
              </a:spcBef>
              <a:buFont typeface="Wingdings"/>
              <a:buChar char=""/>
              <a:tabLst>
                <a:tab pos="1156335" algn="l"/>
                <a:tab pos="1156970" algn="l"/>
              </a:tabLst>
            </a:pP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Information</a:t>
            </a:r>
            <a:r>
              <a:rPr sz="1400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sz="1400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global</a:t>
            </a:r>
            <a:r>
              <a:rPr sz="14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bike-sharing</a:t>
            </a:r>
            <a:r>
              <a:rPr sz="1400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006FC0"/>
                </a:solidFill>
                <a:latin typeface="Calibri"/>
                <a:cs typeface="Calibri"/>
              </a:rPr>
              <a:t>programs.</a:t>
            </a:r>
            <a:endParaRPr sz="14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World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Cities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156335" lvl="2" indent="-229235">
              <a:lnSpc>
                <a:spcPct val="100000"/>
              </a:lnSpc>
              <a:spcBef>
                <a:spcPts val="345"/>
              </a:spcBef>
              <a:buFont typeface="Wingdings"/>
              <a:buChar char=""/>
              <a:tabLst>
                <a:tab pos="1156335" algn="l"/>
                <a:tab pos="1156970" algn="l"/>
              </a:tabLst>
            </a:pP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Geographical</a:t>
            </a:r>
            <a:r>
              <a:rPr sz="1400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4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major</a:t>
            </a:r>
            <a:r>
              <a:rPr sz="14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Calibri"/>
                <a:cs typeface="Calibri"/>
              </a:rPr>
              <a:t>cities</a:t>
            </a:r>
            <a:r>
              <a:rPr sz="140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sz="14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contextual</a:t>
            </a:r>
            <a:r>
              <a:rPr sz="14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006FC0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Wingdings"/>
              <a:buChar char=""/>
            </a:pP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" dirty="0">
                <a:solidFill>
                  <a:srgbClr val="006FC0"/>
                </a:solidFill>
                <a:latin typeface="Calibri"/>
                <a:cs typeface="Calibri"/>
              </a:rPr>
              <a:t>Project</a:t>
            </a:r>
            <a:r>
              <a:rPr sz="2150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Importance</a:t>
            </a:r>
            <a:endParaRPr sz="215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Gain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insights</a:t>
            </a:r>
            <a:r>
              <a:rPr sz="18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dynamic</a:t>
            </a:r>
            <a:r>
              <a:rPr sz="18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interplay</a:t>
            </a:r>
            <a:r>
              <a:rPr sz="1800" spc="-1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between</a:t>
            </a:r>
            <a:r>
              <a:rPr sz="18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urban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mobility</a:t>
            </a:r>
            <a:r>
              <a:rPr sz="1800" spc="-1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weather</a:t>
            </a:r>
            <a:r>
              <a:rPr sz="18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conditions.</a:t>
            </a:r>
            <a:endParaRPr sz="18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800" spc="2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800" spc="25" dirty="0">
                <a:solidFill>
                  <a:srgbClr val="006FC0"/>
                </a:solidFill>
                <a:latin typeface="Calibri"/>
                <a:cs typeface="Calibri"/>
              </a:rPr>
              <a:t>bu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tes</a:t>
            </a:r>
            <a:r>
              <a:rPr sz="1800" spc="-1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800" spc="25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800" spc="30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800" spc="3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z</a:t>
            </a:r>
            <a:r>
              <a:rPr sz="1800" spc="3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800" spc="30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8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sz="1800" spc="-2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800" spc="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25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1800" spc="3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800" spc="-70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1800" spc="5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-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00" spc="25" dirty="0">
                <a:solidFill>
                  <a:srgbClr val="006FC0"/>
                </a:solidFill>
                <a:latin typeface="Calibri"/>
                <a:cs typeface="Calibri"/>
              </a:rPr>
              <a:t>h</a:t>
            </a:r>
            <a:r>
              <a:rPr sz="1800" spc="3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800" spc="2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1800" spc="-1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y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te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198501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Open</a:t>
            </a:r>
            <a:r>
              <a:rPr sz="1550" b="0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-10" dirty="0">
                <a:solidFill>
                  <a:srgbClr val="006FC0"/>
                </a:solidFill>
                <a:latin typeface="Calibri"/>
                <a:cs typeface="Calibri"/>
              </a:rPr>
              <a:t>Weather</a:t>
            </a:r>
            <a:r>
              <a:rPr sz="1550" b="0" spc="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APIs</a:t>
            </a:r>
            <a:r>
              <a:rPr sz="1550" b="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Call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7475" y="238125"/>
            <a:ext cx="8953500" cy="58007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5392"/>
                </a:solidFill>
                <a:latin typeface="Courier New"/>
                <a:cs typeface="Courier New"/>
              </a:rPr>
              <a:t>APPENDIX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695450" cy="4857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Wrangling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with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Regular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Expressions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8050" y="123505"/>
            <a:ext cx="5248275" cy="66775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5392"/>
                </a:solidFill>
                <a:latin typeface="Courier New"/>
                <a:cs typeface="Courier New"/>
              </a:rPr>
              <a:t>APPENDIX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695450" cy="4857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Wrangling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with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Regular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Expressions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4775" y="58"/>
            <a:ext cx="4162425" cy="68579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5392"/>
                </a:solidFill>
                <a:latin typeface="Courier New"/>
                <a:cs typeface="Courier New"/>
              </a:rPr>
              <a:t>APPENDIX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695450" cy="4857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Wrangling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with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Regular</a:t>
            </a:r>
            <a:r>
              <a:rPr sz="15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Expressions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0900" y="130936"/>
            <a:ext cx="5381625" cy="67175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5392"/>
                </a:solidFill>
                <a:latin typeface="Courier New"/>
                <a:cs typeface="Courier New"/>
              </a:rPr>
              <a:t>APPENDIX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283970" cy="4857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55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Wrangling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with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dplyr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450" y="85723"/>
            <a:ext cx="9734550" cy="66865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217424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Wrangling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b="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dplyr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1350" y="0"/>
            <a:ext cx="6496050" cy="6857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dirty="0">
                <a:solidFill>
                  <a:srgbClr val="005392"/>
                </a:solidFill>
                <a:latin typeface="Courier New"/>
                <a:cs typeface="Courier New"/>
              </a:rPr>
              <a:t>APPENDIX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283970" cy="4857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55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Wrangling </a:t>
            </a:r>
            <a:r>
              <a:rPr sz="1550" spc="-3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with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dplyr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450" y="28573"/>
            <a:ext cx="9410700" cy="68008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198501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EDA</a:t>
            </a:r>
            <a:r>
              <a:rPr sz="1550" b="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SQL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177404"/>
            <a:ext cx="5219700" cy="52856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0225" y="381038"/>
            <a:ext cx="6096000" cy="62589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198501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EDA</a:t>
            </a:r>
            <a:r>
              <a:rPr sz="1550" b="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SQL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228725"/>
            <a:ext cx="6076950" cy="42957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9610" y="0"/>
            <a:ext cx="4156964" cy="68484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198501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EDA</a:t>
            </a:r>
            <a:r>
              <a:rPr sz="1550" b="0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SQL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250" y="0"/>
            <a:ext cx="8629650" cy="68484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56336"/>
            <a:ext cx="1045718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443845" algn="l"/>
              </a:tabLst>
            </a:pPr>
            <a:r>
              <a:rPr sz="3950" u="sng" spc="25" dirty="0">
                <a:uFill>
                  <a:solidFill>
                    <a:srgbClr val="00AFEF"/>
                  </a:solidFill>
                </a:uFill>
              </a:rPr>
              <a:t>Methodology	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4367276" y="1716341"/>
            <a:ext cx="6398260" cy="30968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Perform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1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collection</a:t>
            </a:r>
            <a:endParaRPr sz="21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Perform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1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wrangling</a:t>
            </a:r>
            <a:endParaRPr sz="2150">
              <a:latin typeface="Calibri"/>
              <a:cs typeface="Calibri"/>
            </a:endParaRPr>
          </a:p>
          <a:p>
            <a:pPr marL="241300" marR="5080" indent="-228600">
              <a:lnSpc>
                <a:spcPts val="2400"/>
              </a:lnSpc>
              <a:spcBef>
                <a:spcPts val="10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Perform</a:t>
            </a:r>
            <a:r>
              <a:rPr sz="215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exploratory</a:t>
            </a:r>
            <a:r>
              <a:rPr sz="2150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15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analysis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(EDA)</a:t>
            </a:r>
            <a:r>
              <a:rPr sz="21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using</a:t>
            </a:r>
            <a:r>
              <a:rPr sz="215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SQL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and </a:t>
            </a:r>
            <a:r>
              <a:rPr sz="2150" spc="-4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visualization</a:t>
            </a:r>
            <a:endParaRPr sz="21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dirty="0">
                <a:solidFill>
                  <a:srgbClr val="006FC0"/>
                </a:solidFill>
                <a:latin typeface="Calibri"/>
                <a:cs typeface="Calibri"/>
              </a:rPr>
              <a:t>Perform</a:t>
            </a:r>
            <a:r>
              <a:rPr sz="2150" spc="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predictive analysis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 using</a:t>
            </a:r>
            <a:r>
              <a:rPr sz="215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regression</a:t>
            </a:r>
            <a:r>
              <a:rPr sz="2150" spc="1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endParaRPr sz="215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How</a:t>
            </a:r>
            <a:r>
              <a:rPr sz="18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build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baseline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How</a:t>
            </a:r>
            <a:r>
              <a:rPr sz="18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improve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baseline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Build</a:t>
            </a:r>
            <a:r>
              <a:rPr sz="215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150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150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-15" dirty="0">
                <a:solidFill>
                  <a:srgbClr val="006FC0"/>
                </a:solidFill>
                <a:latin typeface="Calibri"/>
                <a:cs typeface="Calibri"/>
              </a:rPr>
              <a:t>Shiny</a:t>
            </a:r>
            <a:r>
              <a:rPr sz="215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rgbClr val="006FC0"/>
                </a:solidFill>
                <a:latin typeface="Calibri"/>
                <a:cs typeface="Calibri"/>
              </a:rPr>
              <a:t>dashboard</a:t>
            </a:r>
            <a:r>
              <a:rPr sz="21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150" spc="30" dirty="0">
                <a:solidFill>
                  <a:srgbClr val="006FC0"/>
                </a:solidFill>
                <a:latin typeface="Calibri"/>
                <a:cs typeface="Calibri"/>
              </a:rPr>
              <a:t>app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921" y="2421240"/>
            <a:ext cx="2673271" cy="184450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2423795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EDA</a:t>
            </a:r>
            <a:r>
              <a:rPr sz="1550" b="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tidyverse</a:t>
            </a:r>
            <a:r>
              <a:rPr sz="1550" b="0" spc="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550" b="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ggplot2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" y="314325"/>
            <a:ext cx="12115800" cy="6229350"/>
            <a:chOff x="76200" y="314325"/>
            <a:chExt cx="12115800" cy="6229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143000"/>
              <a:ext cx="5703824" cy="53530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3100" y="314325"/>
              <a:ext cx="6438900" cy="62293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2423795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EDA</a:t>
            </a:r>
            <a:r>
              <a:rPr sz="1550" b="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tidyverse</a:t>
            </a:r>
            <a:r>
              <a:rPr sz="1550" b="0" spc="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550" b="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ggplot2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725" y="180972"/>
            <a:ext cx="11811000" cy="6572250"/>
            <a:chOff x="85725" y="180972"/>
            <a:chExt cx="11811000" cy="65722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25" y="1219199"/>
              <a:ext cx="6629400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650" y="180972"/>
              <a:ext cx="5172075" cy="657224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2423795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EDA</a:t>
            </a:r>
            <a:r>
              <a:rPr sz="1550" b="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tidyverse</a:t>
            </a:r>
            <a:r>
              <a:rPr sz="1550" b="0" spc="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550" b="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ggplot2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314450"/>
            <a:ext cx="5267325" cy="5162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3550" y="9522"/>
            <a:ext cx="5918834" cy="68484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2423795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EDA</a:t>
            </a:r>
            <a:r>
              <a:rPr sz="1550" b="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tidyverse</a:t>
            </a:r>
            <a:r>
              <a:rPr sz="1550" b="0" spc="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550" b="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ggplot2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300" y="0"/>
            <a:ext cx="10544175" cy="6800850"/>
            <a:chOff x="114300" y="0"/>
            <a:chExt cx="10544175" cy="6800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" y="1095375"/>
              <a:ext cx="6115050" cy="5438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1250" y="0"/>
              <a:ext cx="4467225" cy="680084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2423795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EDA</a:t>
            </a:r>
            <a:r>
              <a:rPr sz="1550" b="0" spc="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with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tidyverse</a:t>
            </a:r>
            <a:r>
              <a:rPr sz="1550" b="0" spc="1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5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sz="1550" b="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10" dirty="0">
                <a:solidFill>
                  <a:srgbClr val="006FC0"/>
                </a:solidFill>
                <a:latin typeface="Calibri"/>
                <a:cs typeface="Calibri"/>
              </a:rPr>
              <a:t>ggplot2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1375" y="1649"/>
            <a:ext cx="5867400" cy="67896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198501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Linear</a:t>
            </a:r>
            <a:r>
              <a:rPr sz="1550" b="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r>
              <a:rPr sz="1550" b="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Baseline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8925" y="142875"/>
            <a:ext cx="7553325" cy="62996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198501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Linear</a:t>
            </a:r>
            <a:r>
              <a:rPr sz="1550" b="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r>
              <a:rPr sz="1550" b="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Baseline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0425" y="89858"/>
            <a:ext cx="5410200" cy="67480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198501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Linear</a:t>
            </a:r>
            <a:r>
              <a:rPr sz="1550" b="0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r>
              <a:rPr sz="1550" b="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Baseline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7975" y="47623"/>
            <a:ext cx="6638925" cy="6747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288036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Refine</a:t>
            </a:r>
            <a:r>
              <a:rPr sz="1550" b="0" spc="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Baseline</a:t>
            </a:r>
            <a:r>
              <a:rPr sz="1550" b="0" spc="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Regression</a:t>
            </a:r>
            <a:r>
              <a:rPr sz="1550" b="0" spc="229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7175" y="1095373"/>
            <a:ext cx="11934825" cy="5645785"/>
            <a:chOff x="257175" y="1095373"/>
            <a:chExt cx="11934825" cy="5645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175" y="1095373"/>
              <a:ext cx="4048125" cy="56451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5300" y="1104900"/>
              <a:ext cx="7886700" cy="458452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4377"/>
            <a:ext cx="2880360" cy="9925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/>
              <a:t>APPENDIX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Refine</a:t>
            </a:r>
            <a:r>
              <a:rPr sz="1550" b="0" spc="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dirty="0">
                <a:solidFill>
                  <a:srgbClr val="006FC0"/>
                </a:solidFill>
                <a:latin typeface="Calibri"/>
                <a:cs typeface="Calibri"/>
              </a:rPr>
              <a:t>Baseline</a:t>
            </a:r>
            <a:r>
              <a:rPr sz="1550" b="0" spc="1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-5" dirty="0">
                <a:solidFill>
                  <a:srgbClr val="006FC0"/>
                </a:solidFill>
                <a:latin typeface="Calibri"/>
                <a:cs typeface="Calibri"/>
              </a:rPr>
              <a:t>Regression</a:t>
            </a:r>
            <a:r>
              <a:rPr sz="1550" b="0" spc="229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b="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248752"/>
            <a:ext cx="4705350" cy="55520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2100" y="0"/>
            <a:ext cx="5286375" cy="68198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3552888"/>
            <a:ext cx="505841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spc="-5" dirty="0"/>
              <a:t>Methodology</a:t>
            </a:r>
            <a:endParaRPr sz="6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573530" cy="704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880110">
              <a:lnSpc>
                <a:spcPts val="1730"/>
              </a:lnSpc>
              <a:spcBef>
                <a:spcPts val="290"/>
              </a:spcBef>
            </a:pP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Refine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li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ne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ts val="1689"/>
              </a:lnSpc>
            </a:pP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Regression</a:t>
            </a:r>
            <a:r>
              <a:rPr sz="1550" spc="1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500" y="205891"/>
            <a:ext cx="11639550" cy="5846445"/>
            <a:chOff x="190500" y="205891"/>
            <a:chExt cx="11639550" cy="5846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1725" y="205891"/>
              <a:ext cx="9458325" cy="33469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0" y="3590924"/>
              <a:ext cx="11620500" cy="246119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573530" cy="704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880110">
              <a:lnSpc>
                <a:spcPts val="1730"/>
              </a:lnSpc>
              <a:spcBef>
                <a:spcPts val="290"/>
              </a:spcBef>
            </a:pP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Refine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li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ne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ts val="1689"/>
              </a:lnSpc>
            </a:pP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Regression</a:t>
            </a:r>
            <a:r>
              <a:rPr sz="1550" spc="1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66675"/>
            <a:ext cx="9448800" cy="6629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573530" cy="704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880110">
              <a:lnSpc>
                <a:spcPts val="1730"/>
              </a:lnSpc>
              <a:spcBef>
                <a:spcPts val="290"/>
              </a:spcBef>
            </a:pP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Refine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li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ne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ts val="1689"/>
              </a:lnSpc>
            </a:pP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Regression</a:t>
            </a:r>
            <a:r>
              <a:rPr sz="1550" spc="1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0501" y="6485254"/>
            <a:ext cx="762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0" dirty="0">
                <a:solidFill>
                  <a:srgbClr val="8899B6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725" y="0"/>
            <a:ext cx="12039600" cy="6705600"/>
            <a:chOff x="85725" y="0"/>
            <a:chExt cx="12039600" cy="6705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350" y="0"/>
              <a:ext cx="9705975" cy="4152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5" y="4095750"/>
              <a:ext cx="5238750" cy="2524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4525" y="4038600"/>
              <a:ext cx="5419725" cy="26670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84001" y="6472554"/>
            <a:ext cx="1016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99B6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557" y="628586"/>
            <a:ext cx="1573530" cy="10750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80110">
              <a:lnSpc>
                <a:spcPct val="149400"/>
              </a:lnSpc>
              <a:spcBef>
                <a:spcPts val="90"/>
              </a:spcBef>
            </a:pP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Refine 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B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li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ne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550" spc="-5" dirty="0">
                <a:solidFill>
                  <a:srgbClr val="006FC0"/>
                </a:solidFill>
                <a:latin typeface="Calibri"/>
                <a:cs typeface="Calibri"/>
              </a:rPr>
              <a:t>Regression</a:t>
            </a:r>
            <a:r>
              <a:rPr sz="1550" spc="1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Models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0" y="78515"/>
            <a:ext cx="7534275" cy="66738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393190" cy="704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25"/>
              </a:spcBef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Build</a:t>
            </a:r>
            <a:endParaRPr sz="1550">
              <a:latin typeface="Calibri"/>
              <a:cs typeface="Calibri"/>
            </a:endParaRPr>
          </a:p>
          <a:p>
            <a:pPr marL="12700" marR="5080">
              <a:lnSpc>
                <a:spcPts val="1730"/>
              </a:lnSpc>
              <a:spcBef>
                <a:spcPts val="100"/>
              </a:spcBef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R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Shiny </a:t>
            </a: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Dashboard</a:t>
            </a:r>
            <a:r>
              <a:rPr sz="1550" spc="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6FC0"/>
                </a:solidFill>
                <a:latin typeface="Calibri"/>
                <a:cs typeface="Calibri"/>
              </a:rPr>
              <a:t>[ui.R]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257175"/>
            <a:ext cx="8872436" cy="60864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736089" cy="1057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25"/>
              </a:spcBef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Build</a:t>
            </a:r>
            <a:endParaRPr sz="1550">
              <a:latin typeface="Calibri"/>
              <a:cs typeface="Calibri"/>
            </a:endParaRPr>
          </a:p>
          <a:p>
            <a:pPr marL="12700" marR="836930">
              <a:lnSpc>
                <a:spcPts val="1730"/>
              </a:lnSpc>
              <a:spcBef>
                <a:spcPts val="100"/>
              </a:spcBef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R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Shiny </a:t>
            </a: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 D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hb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[model_prediction.R]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725" y="0"/>
            <a:ext cx="5784600" cy="68484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57" y="171830"/>
            <a:ext cx="198501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557" y="740981"/>
            <a:ext cx="1736089" cy="1057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25"/>
              </a:spcBef>
            </a:pP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Build</a:t>
            </a:r>
            <a:endParaRPr sz="1550">
              <a:latin typeface="Calibri"/>
              <a:cs typeface="Calibri"/>
            </a:endParaRPr>
          </a:p>
          <a:p>
            <a:pPr marL="12700" marR="836930">
              <a:lnSpc>
                <a:spcPts val="1730"/>
              </a:lnSpc>
              <a:spcBef>
                <a:spcPts val="100"/>
              </a:spcBef>
            </a:pP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R </a:t>
            </a:r>
            <a:r>
              <a:rPr sz="1550" spc="15" dirty="0">
                <a:solidFill>
                  <a:srgbClr val="006FC0"/>
                </a:solidFill>
                <a:latin typeface="Calibri"/>
                <a:cs typeface="Calibri"/>
              </a:rPr>
              <a:t>Shiny </a:t>
            </a:r>
            <a:r>
              <a:rPr sz="1550" spc="20" dirty="0">
                <a:solidFill>
                  <a:srgbClr val="006FC0"/>
                </a:solidFill>
                <a:latin typeface="Calibri"/>
                <a:cs typeface="Calibri"/>
              </a:rPr>
              <a:t> D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50" spc="-1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50" spc="5" dirty="0">
                <a:solidFill>
                  <a:srgbClr val="006FC0"/>
                </a:solidFill>
                <a:latin typeface="Calibri"/>
                <a:cs typeface="Calibri"/>
              </a:rPr>
              <a:t>hb</a:t>
            </a: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50" spc="-2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50" spc="1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550" dirty="0">
                <a:solidFill>
                  <a:srgbClr val="006FC0"/>
                </a:solidFill>
                <a:latin typeface="Calibri"/>
                <a:cs typeface="Calibri"/>
              </a:rPr>
              <a:t>[model_prediction.R]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4725" y="47624"/>
            <a:ext cx="4950690" cy="68103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650" y="1190625"/>
            <a:ext cx="11477625" cy="1562100"/>
            <a:chOff x="247650" y="1190625"/>
            <a:chExt cx="11477625" cy="1562100"/>
          </a:xfrm>
        </p:grpSpPr>
        <p:sp>
          <p:nvSpPr>
            <p:cNvPr id="3" name="object 3"/>
            <p:cNvSpPr/>
            <p:nvPr/>
          </p:nvSpPr>
          <p:spPr>
            <a:xfrm>
              <a:off x="247650" y="1190625"/>
              <a:ext cx="11477625" cy="1562100"/>
            </a:xfrm>
            <a:custGeom>
              <a:avLst/>
              <a:gdLst/>
              <a:ahLst/>
              <a:cxnLst/>
              <a:rect l="l" t="t" r="r" b="b"/>
              <a:pathLst>
                <a:path w="11477625" h="1562100">
                  <a:moveTo>
                    <a:pt x="11321415" y="0"/>
                  </a:moveTo>
                  <a:lnTo>
                    <a:pt x="156210" y="0"/>
                  </a:lnTo>
                  <a:lnTo>
                    <a:pt x="106836" y="7967"/>
                  </a:lnTo>
                  <a:lnTo>
                    <a:pt x="63954" y="30150"/>
                  </a:lnTo>
                  <a:lnTo>
                    <a:pt x="30139" y="63971"/>
                  </a:lnTo>
                  <a:lnTo>
                    <a:pt x="7963" y="106850"/>
                  </a:lnTo>
                  <a:lnTo>
                    <a:pt x="0" y="156210"/>
                  </a:lnTo>
                  <a:lnTo>
                    <a:pt x="0" y="1405889"/>
                  </a:lnTo>
                  <a:lnTo>
                    <a:pt x="7963" y="1455249"/>
                  </a:lnTo>
                  <a:lnTo>
                    <a:pt x="30139" y="1498128"/>
                  </a:lnTo>
                  <a:lnTo>
                    <a:pt x="63954" y="1531949"/>
                  </a:lnTo>
                  <a:lnTo>
                    <a:pt x="106836" y="1554132"/>
                  </a:lnTo>
                  <a:lnTo>
                    <a:pt x="156210" y="1562100"/>
                  </a:lnTo>
                  <a:lnTo>
                    <a:pt x="11321415" y="1562100"/>
                  </a:lnTo>
                  <a:lnTo>
                    <a:pt x="11370774" y="1554132"/>
                  </a:lnTo>
                  <a:lnTo>
                    <a:pt x="11413653" y="1531949"/>
                  </a:lnTo>
                  <a:lnTo>
                    <a:pt x="11447474" y="1498128"/>
                  </a:lnTo>
                  <a:lnTo>
                    <a:pt x="11469657" y="1455249"/>
                  </a:lnTo>
                  <a:lnTo>
                    <a:pt x="11477625" y="1405889"/>
                  </a:lnTo>
                  <a:lnTo>
                    <a:pt x="11477625" y="156210"/>
                  </a:lnTo>
                  <a:lnTo>
                    <a:pt x="11469657" y="106850"/>
                  </a:lnTo>
                  <a:lnTo>
                    <a:pt x="11447474" y="63971"/>
                  </a:lnTo>
                  <a:lnTo>
                    <a:pt x="11413653" y="30150"/>
                  </a:lnTo>
                  <a:lnTo>
                    <a:pt x="11370774" y="7967"/>
                  </a:lnTo>
                  <a:lnTo>
                    <a:pt x="11321415" y="0"/>
                  </a:lnTo>
                  <a:close/>
                </a:path>
              </a:pathLst>
            </a:custGeom>
            <a:solidFill>
              <a:srgbClr val="CAE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707" y="1613996"/>
              <a:ext cx="141381" cy="1413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2058" y="1723897"/>
              <a:ext cx="742315" cy="606425"/>
            </a:xfrm>
            <a:custGeom>
              <a:avLst/>
              <a:gdLst/>
              <a:ahLst/>
              <a:cxnLst/>
              <a:rect l="l" t="t" r="r" b="b"/>
              <a:pathLst>
                <a:path w="742315" h="606425">
                  <a:moveTo>
                    <a:pt x="300443" y="455599"/>
                  </a:moveTo>
                  <a:lnTo>
                    <a:pt x="292798" y="408089"/>
                  </a:lnTo>
                  <a:lnTo>
                    <a:pt x="271487" y="366852"/>
                  </a:lnTo>
                  <a:lnTo>
                    <a:pt x="265099" y="360464"/>
                  </a:lnTo>
                  <a:lnTo>
                    <a:pt x="265099" y="455599"/>
                  </a:lnTo>
                  <a:lnTo>
                    <a:pt x="256095" y="500392"/>
                  </a:lnTo>
                  <a:lnTo>
                    <a:pt x="231521" y="536892"/>
                  </a:lnTo>
                  <a:lnTo>
                    <a:pt x="195008" y="561467"/>
                  </a:lnTo>
                  <a:lnTo>
                    <a:pt x="150228" y="570471"/>
                  </a:lnTo>
                  <a:lnTo>
                    <a:pt x="105435" y="561467"/>
                  </a:lnTo>
                  <a:lnTo>
                    <a:pt x="68922" y="536892"/>
                  </a:lnTo>
                  <a:lnTo>
                    <a:pt x="44348" y="500392"/>
                  </a:lnTo>
                  <a:lnTo>
                    <a:pt x="35344" y="455599"/>
                  </a:lnTo>
                  <a:lnTo>
                    <a:pt x="44348" y="410819"/>
                  </a:lnTo>
                  <a:lnTo>
                    <a:pt x="68922" y="374319"/>
                  </a:lnTo>
                  <a:lnTo>
                    <a:pt x="105435" y="349745"/>
                  </a:lnTo>
                  <a:lnTo>
                    <a:pt x="150228" y="340741"/>
                  </a:lnTo>
                  <a:lnTo>
                    <a:pt x="195008" y="349745"/>
                  </a:lnTo>
                  <a:lnTo>
                    <a:pt x="231521" y="374319"/>
                  </a:lnTo>
                  <a:lnTo>
                    <a:pt x="256095" y="410819"/>
                  </a:lnTo>
                  <a:lnTo>
                    <a:pt x="265099" y="455599"/>
                  </a:lnTo>
                  <a:lnTo>
                    <a:pt x="265099" y="360464"/>
                  </a:lnTo>
                  <a:lnTo>
                    <a:pt x="245376" y="340741"/>
                  </a:lnTo>
                  <a:lnTo>
                    <a:pt x="238988" y="334352"/>
                  </a:lnTo>
                  <a:lnTo>
                    <a:pt x="197739" y="313042"/>
                  </a:lnTo>
                  <a:lnTo>
                    <a:pt x="150228" y="305396"/>
                  </a:lnTo>
                  <a:lnTo>
                    <a:pt x="102704" y="313042"/>
                  </a:lnTo>
                  <a:lnTo>
                    <a:pt x="61468" y="334352"/>
                  </a:lnTo>
                  <a:lnTo>
                    <a:pt x="28956" y="366852"/>
                  </a:lnTo>
                  <a:lnTo>
                    <a:pt x="7658" y="408089"/>
                  </a:lnTo>
                  <a:lnTo>
                    <a:pt x="0" y="455599"/>
                  </a:lnTo>
                  <a:lnTo>
                    <a:pt x="7658" y="503123"/>
                  </a:lnTo>
                  <a:lnTo>
                    <a:pt x="28956" y="544360"/>
                  </a:lnTo>
                  <a:lnTo>
                    <a:pt x="61468" y="576859"/>
                  </a:lnTo>
                  <a:lnTo>
                    <a:pt x="102704" y="598170"/>
                  </a:lnTo>
                  <a:lnTo>
                    <a:pt x="150228" y="605815"/>
                  </a:lnTo>
                  <a:lnTo>
                    <a:pt x="197739" y="598170"/>
                  </a:lnTo>
                  <a:lnTo>
                    <a:pt x="238988" y="576859"/>
                  </a:lnTo>
                  <a:lnTo>
                    <a:pt x="245376" y="570471"/>
                  </a:lnTo>
                  <a:lnTo>
                    <a:pt x="271487" y="544360"/>
                  </a:lnTo>
                  <a:lnTo>
                    <a:pt x="292798" y="503123"/>
                  </a:lnTo>
                  <a:lnTo>
                    <a:pt x="300443" y="455599"/>
                  </a:lnTo>
                  <a:close/>
                </a:path>
                <a:path w="742315" h="606425">
                  <a:moveTo>
                    <a:pt x="600875" y="150761"/>
                  </a:moveTo>
                  <a:lnTo>
                    <a:pt x="598093" y="137045"/>
                  </a:lnTo>
                  <a:lnTo>
                    <a:pt x="590499" y="125806"/>
                  </a:lnTo>
                  <a:lnTo>
                    <a:pt x="579259" y="118211"/>
                  </a:lnTo>
                  <a:lnTo>
                    <a:pt x="565531" y="115417"/>
                  </a:lnTo>
                  <a:lnTo>
                    <a:pt x="478942" y="115417"/>
                  </a:lnTo>
                  <a:lnTo>
                    <a:pt x="466661" y="103047"/>
                  </a:lnTo>
                  <a:lnTo>
                    <a:pt x="393192" y="29311"/>
                  </a:lnTo>
                  <a:lnTo>
                    <a:pt x="376440" y="12928"/>
                  </a:lnTo>
                  <a:lnTo>
                    <a:pt x="358114" y="2451"/>
                  </a:lnTo>
                  <a:lnTo>
                    <a:pt x="337883" y="0"/>
                  </a:lnTo>
                  <a:lnTo>
                    <a:pt x="318160" y="5346"/>
                  </a:lnTo>
                  <a:lnTo>
                    <a:pt x="301320" y="18224"/>
                  </a:lnTo>
                  <a:lnTo>
                    <a:pt x="181152" y="155181"/>
                  </a:lnTo>
                  <a:lnTo>
                    <a:pt x="170662" y="173507"/>
                  </a:lnTo>
                  <a:lnTo>
                    <a:pt x="168122" y="193725"/>
                  </a:lnTo>
                  <a:lnTo>
                    <a:pt x="173202" y="213461"/>
                  </a:lnTo>
                  <a:lnTo>
                    <a:pt x="185572" y="230289"/>
                  </a:lnTo>
                  <a:lnTo>
                    <a:pt x="190868" y="234708"/>
                  </a:lnTo>
                  <a:lnTo>
                    <a:pt x="196176" y="238239"/>
                  </a:lnTo>
                  <a:lnTo>
                    <a:pt x="202361" y="240004"/>
                  </a:lnTo>
                  <a:lnTo>
                    <a:pt x="334899" y="293027"/>
                  </a:lnTo>
                  <a:lnTo>
                    <a:pt x="334899" y="454723"/>
                  </a:lnTo>
                  <a:lnTo>
                    <a:pt x="356527" y="487273"/>
                  </a:lnTo>
                  <a:lnTo>
                    <a:pt x="370255" y="490067"/>
                  </a:lnTo>
                  <a:lnTo>
                    <a:pt x="383971" y="487273"/>
                  </a:lnTo>
                  <a:lnTo>
                    <a:pt x="395211" y="479679"/>
                  </a:lnTo>
                  <a:lnTo>
                    <a:pt x="402805" y="468439"/>
                  </a:lnTo>
                  <a:lnTo>
                    <a:pt x="405599" y="454723"/>
                  </a:lnTo>
                  <a:lnTo>
                    <a:pt x="405599" y="269163"/>
                  </a:lnTo>
                  <a:lnTo>
                    <a:pt x="384390" y="236474"/>
                  </a:lnTo>
                  <a:lnTo>
                    <a:pt x="286308" y="194945"/>
                  </a:lnTo>
                  <a:lnTo>
                    <a:pt x="366712" y="103047"/>
                  </a:lnTo>
                  <a:lnTo>
                    <a:pt x="439178" y="175501"/>
                  </a:lnTo>
                  <a:lnTo>
                    <a:pt x="463918" y="186105"/>
                  </a:lnTo>
                  <a:lnTo>
                    <a:pt x="565531" y="186105"/>
                  </a:lnTo>
                  <a:lnTo>
                    <a:pt x="579259" y="183324"/>
                  </a:lnTo>
                  <a:lnTo>
                    <a:pt x="590499" y="175729"/>
                  </a:lnTo>
                  <a:lnTo>
                    <a:pt x="598093" y="164490"/>
                  </a:lnTo>
                  <a:lnTo>
                    <a:pt x="600875" y="150761"/>
                  </a:lnTo>
                  <a:close/>
                </a:path>
                <a:path w="742315" h="606425">
                  <a:moveTo>
                    <a:pt x="742264" y="455599"/>
                  </a:moveTo>
                  <a:lnTo>
                    <a:pt x="734606" y="408089"/>
                  </a:lnTo>
                  <a:lnTo>
                    <a:pt x="713308" y="366852"/>
                  </a:lnTo>
                  <a:lnTo>
                    <a:pt x="706920" y="360464"/>
                  </a:lnTo>
                  <a:lnTo>
                    <a:pt x="706920" y="455599"/>
                  </a:lnTo>
                  <a:lnTo>
                    <a:pt x="697915" y="500392"/>
                  </a:lnTo>
                  <a:lnTo>
                    <a:pt x="673341" y="536892"/>
                  </a:lnTo>
                  <a:lnTo>
                    <a:pt x="636828" y="561467"/>
                  </a:lnTo>
                  <a:lnTo>
                    <a:pt x="592048" y="570471"/>
                  </a:lnTo>
                  <a:lnTo>
                    <a:pt x="547255" y="561467"/>
                  </a:lnTo>
                  <a:lnTo>
                    <a:pt x="510743" y="536892"/>
                  </a:lnTo>
                  <a:lnTo>
                    <a:pt x="486168" y="500392"/>
                  </a:lnTo>
                  <a:lnTo>
                    <a:pt x="477164" y="455599"/>
                  </a:lnTo>
                  <a:lnTo>
                    <a:pt x="486168" y="410819"/>
                  </a:lnTo>
                  <a:lnTo>
                    <a:pt x="510743" y="374319"/>
                  </a:lnTo>
                  <a:lnTo>
                    <a:pt x="547255" y="349745"/>
                  </a:lnTo>
                  <a:lnTo>
                    <a:pt x="592048" y="340741"/>
                  </a:lnTo>
                  <a:lnTo>
                    <a:pt x="636828" y="349745"/>
                  </a:lnTo>
                  <a:lnTo>
                    <a:pt x="673341" y="374319"/>
                  </a:lnTo>
                  <a:lnTo>
                    <a:pt x="697915" y="410819"/>
                  </a:lnTo>
                  <a:lnTo>
                    <a:pt x="706920" y="455599"/>
                  </a:lnTo>
                  <a:lnTo>
                    <a:pt x="706920" y="360464"/>
                  </a:lnTo>
                  <a:lnTo>
                    <a:pt x="687197" y="340741"/>
                  </a:lnTo>
                  <a:lnTo>
                    <a:pt x="680796" y="334352"/>
                  </a:lnTo>
                  <a:lnTo>
                    <a:pt x="639559" y="313042"/>
                  </a:lnTo>
                  <a:lnTo>
                    <a:pt x="592048" y="305396"/>
                  </a:lnTo>
                  <a:lnTo>
                    <a:pt x="544525" y="313042"/>
                  </a:lnTo>
                  <a:lnTo>
                    <a:pt x="503288" y="334352"/>
                  </a:lnTo>
                  <a:lnTo>
                    <a:pt x="470776" y="366852"/>
                  </a:lnTo>
                  <a:lnTo>
                    <a:pt x="449478" y="408089"/>
                  </a:lnTo>
                  <a:lnTo>
                    <a:pt x="441820" y="455599"/>
                  </a:lnTo>
                  <a:lnTo>
                    <a:pt x="449478" y="503123"/>
                  </a:lnTo>
                  <a:lnTo>
                    <a:pt x="470776" y="544360"/>
                  </a:lnTo>
                  <a:lnTo>
                    <a:pt x="503288" y="576859"/>
                  </a:lnTo>
                  <a:lnTo>
                    <a:pt x="544525" y="598170"/>
                  </a:lnTo>
                  <a:lnTo>
                    <a:pt x="592048" y="605815"/>
                  </a:lnTo>
                  <a:lnTo>
                    <a:pt x="639559" y="598170"/>
                  </a:lnTo>
                  <a:lnTo>
                    <a:pt x="680796" y="576859"/>
                  </a:lnTo>
                  <a:lnTo>
                    <a:pt x="687197" y="570471"/>
                  </a:lnTo>
                  <a:lnTo>
                    <a:pt x="713308" y="544360"/>
                  </a:lnTo>
                  <a:lnTo>
                    <a:pt x="734606" y="503123"/>
                  </a:lnTo>
                  <a:lnTo>
                    <a:pt x="742264" y="455599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9415" y="292988"/>
            <a:ext cx="460248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25" dirty="0"/>
              <a:t>Data</a:t>
            </a:r>
            <a:r>
              <a:rPr sz="3950" spc="-30" dirty="0"/>
              <a:t> </a:t>
            </a:r>
            <a:r>
              <a:rPr sz="3950" spc="25" dirty="0"/>
              <a:t>Collection</a:t>
            </a:r>
            <a:endParaRPr sz="3950"/>
          </a:p>
        </p:txBody>
      </p:sp>
      <p:sp>
        <p:nvSpPr>
          <p:cNvPr id="7" name="object 7"/>
          <p:cNvSpPr txBox="1"/>
          <p:nvPr/>
        </p:nvSpPr>
        <p:spPr>
          <a:xfrm>
            <a:off x="2202179" y="1561401"/>
            <a:ext cx="4463415" cy="7467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820"/>
              </a:lnSpc>
              <a:spcBef>
                <a:spcPts val="125"/>
              </a:spcBef>
            </a:pPr>
            <a:r>
              <a:rPr sz="2450" b="1" dirty="0">
                <a:solidFill>
                  <a:srgbClr val="005392"/>
                </a:solidFill>
                <a:latin typeface="Calibri"/>
                <a:cs typeface="Calibri"/>
              </a:rPr>
              <a:t>Web</a:t>
            </a:r>
            <a:r>
              <a:rPr sz="2450" b="1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5392"/>
                </a:solidFill>
                <a:latin typeface="Calibri"/>
                <a:cs typeface="Calibri"/>
              </a:rPr>
              <a:t>Scraping</a:t>
            </a:r>
            <a:r>
              <a:rPr sz="2450" b="1" spc="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50" b="1" spc="5" dirty="0">
                <a:solidFill>
                  <a:srgbClr val="005392"/>
                </a:solidFill>
                <a:latin typeface="Calibri"/>
                <a:cs typeface="Calibri"/>
              </a:rPr>
              <a:t>Global</a:t>
            </a:r>
            <a:r>
              <a:rPr sz="2450" b="1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50" b="1" spc="15" dirty="0">
                <a:solidFill>
                  <a:srgbClr val="005392"/>
                </a:solidFill>
                <a:latin typeface="Calibri"/>
                <a:cs typeface="Calibri"/>
              </a:rPr>
              <a:t>Bike-Sharing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ts val="2820"/>
              </a:lnSpc>
            </a:pPr>
            <a:r>
              <a:rPr sz="2450" b="1" spc="15" dirty="0">
                <a:solidFill>
                  <a:srgbClr val="005392"/>
                </a:solidFill>
                <a:latin typeface="Calibri"/>
                <a:cs typeface="Calibri"/>
              </a:rPr>
              <a:t>Systems</a:t>
            </a:r>
            <a:r>
              <a:rPr sz="2450" spc="1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1080" y="1482978"/>
            <a:ext cx="3823970" cy="71437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ct val="94900"/>
              </a:lnSpc>
              <a:spcBef>
                <a:spcPts val="219"/>
              </a:spcBef>
            </a:pPr>
            <a:r>
              <a:rPr sz="1550" dirty="0">
                <a:solidFill>
                  <a:srgbClr val="005392"/>
                </a:solidFill>
                <a:latin typeface="Calibri"/>
                <a:cs typeface="Calibri"/>
              </a:rPr>
              <a:t>Extract</a:t>
            </a:r>
            <a:r>
              <a:rPr sz="1550" spc="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550" spc="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5392"/>
                </a:solidFill>
                <a:latin typeface="Calibri"/>
                <a:cs typeface="Calibri"/>
              </a:rPr>
              <a:t>convert</a:t>
            </a:r>
            <a:r>
              <a:rPr sz="1550" spc="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55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5392"/>
                </a:solidFill>
                <a:latin typeface="Calibri"/>
                <a:cs typeface="Calibri"/>
              </a:rPr>
              <a:t>from</a:t>
            </a:r>
            <a:r>
              <a:rPr sz="1550" spc="1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550" spc="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Global</a:t>
            </a:r>
            <a:r>
              <a:rPr sz="1550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5392"/>
                </a:solidFill>
                <a:latin typeface="Calibri"/>
                <a:cs typeface="Calibri"/>
              </a:rPr>
              <a:t>Bike- </a:t>
            </a:r>
            <a:r>
              <a:rPr sz="1550" spc="-3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Sharing</a:t>
            </a:r>
            <a:r>
              <a:rPr sz="1550" spc="1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5392"/>
                </a:solidFill>
                <a:latin typeface="Calibri"/>
                <a:cs typeface="Calibri"/>
              </a:rPr>
              <a:t>Systems</a:t>
            </a:r>
            <a:r>
              <a:rPr sz="1550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5392"/>
                </a:solidFill>
                <a:latin typeface="Calibri"/>
                <a:cs typeface="Calibri"/>
              </a:rPr>
              <a:t>Wikipedia</a:t>
            </a:r>
            <a:r>
              <a:rPr sz="1550" spc="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page</a:t>
            </a:r>
            <a:r>
              <a:rPr sz="1550" spc="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into </a:t>
            </a:r>
            <a:r>
              <a:rPr sz="1550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005392"/>
                </a:solidFill>
                <a:latin typeface="Calibri"/>
                <a:cs typeface="Calibri"/>
              </a:rPr>
              <a:t>raw_bike_sharing_systems.csv</a:t>
            </a:r>
            <a:r>
              <a:rPr sz="1550" dirty="0">
                <a:solidFill>
                  <a:srgbClr val="005392"/>
                </a:solidFill>
                <a:latin typeface="Calibri"/>
                <a:cs typeface="Calibri"/>
              </a:rPr>
              <a:t>.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7650" y="3133725"/>
            <a:ext cx="11477625" cy="1562100"/>
            <a:chOff x="247650" y="3133725"/>
            <a:chExt cx="11477625" cy="1562100"/>
          </a:xfrm>
        </p:grpSpPr>
        <p:sp>
          <p:nvSpPr>
            <p:cNvPr id="10" name="object 10"/>
            <p:cNvSpPr/>
            <p:nvPr/>
          </p:nvSpPr>
          <p:spPr>
            <a:xfrm>
              <a:off x="247650" y="3133725"/>
              <a:ext cx="11477625" cy="1562100"/>
            </a:xfrm>
            <a:custGeom>
              <a:avLst/>
              <a:gdLst/>
              <a:ahLst/>
              <a:cxnLst/>
              <a:rect l="l" t="t" r="r" b="b"/>
              <a:pathLst>
                <a:path w="11477625" h="1562100">
                  <a:moveTo>
                    <a:pt x="11321415" y="0"/>
                  </a:moveTo>
                  <a:lnTo>
                    <a:pt x="156210" y="0"/>
                  </a:lnTo>
                  <a:lnTo>
                    <a:pt x="106836" y="7967"/>
                  </a:lnTo>
                  <a:lnTo>
                    <a:pt x="63954" y="30150"/>
                  </a:lnTo>
                  <a:lnTo>
                    <a:pt x="30139" y="63971"/>
                  </a:lnTo>
                  <a:lnTo>
                    <a:pt x="7963" y="106850"/>
                  </a:lnTo>
                  <a:lnTo>
                    <a:pt x="0" y="156210"/>
                  </a:lnTo>
                  <a:lnTo>
                    <a:pt x="0" y="1405889"/>
                  </a:lnTo>
                  <a:lnTo>
                    <a:pt x="7963" y="1455249"/>
                  </a:lnTo>
                  <a:lnTo>
                    <a:pt x="30139" y="1498128"/>
                  </a:lnTo>
                  <a:lnTo>
                    <a:pt x="63954" y="1531949"/>
                  </a:lnTo>
                  <a:lnTo>
                    <a:pt x="106836" y="1554132"/>
                  </a:lnTo>
                  <a:lnTo>
                    <a:pt x="156210" y="1562100"/>
                  </a:lnTo>
                  <a:lnTo>
                    <a:pt x="11321415" y="1562100"/>
                  </a:lnTo>
                  <a:lnTo>
                    <a:pt x="11370774" y="1554132"/>
                  </a:lnTo>
                  <a:lnTo>
                    <a:pt x="11413653" y="1531949"/>
                  </a:lnTo>
                  <a:lnTo>
                    <a:pt x="11447474" y="1498128"/>
                  </a:lnTo>
                  <a:lnTo>
                    <a:pt x="11469657" y="1455249"/>
                  </a:lnTo>
                  <a:lnTo>
                    <a:pt x="11477625" y="1405889"/>
                  </a:lnTo>
                  <a:lnTo>
                    <a:pt x="11477625" y="156210"/>
                  </a:lnTo>
                  <a:lnTo>
                    <a:pt x="11469657" y="106850"/>
                  </a:lnTo>
                  <a:lnTo>
                    <a:pt x="11447474" y="63971"/>
                  </a:lnTo>
                  <a:lnTo>
                    <a:pt x="11413653" y="30150"/>
                  </a:lnTo>
                  <a:lnTo>
                    <a:pt x="11370774" y="7967"/>
                  </a:lnTo>
                  <a:lnTo>
                    <a:pt x="11321415" y="0"/>
                  </a:lnTo>
                  <a:close/>
                </a:path>
              </a:pathLst>
            </a:custGeom>
            <a:solidFill>
              <a:srgbClr val="CAE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135" y="3844283"/>
              <a:ext cx="194455" cy="1664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7699" y="3667684"/>
              <a:ext cx="567055" cy="494030"/>
            </a:xfrm>
            <a:custGeom>
              <a:avLst/>
              <a:gdLst/>
              <a:ahLst/>
              <a:cxnLst/>
              <a:rect l="l" t="t" r="r" b="b"/>
              <a:pathLst>
                <a:path w="567055" h="494029">
                  <a:moveTo>
                    <a:pt x="347107" y="0"/>
                  </a:moveTo>
                  <a:lnTo>
                    <a:pt x="300699" y="5162"/>
                  </a:lnTo>
                  <a:lnTo>
                    <a:pt x="258025" y="21760"/>
                  </a:lnTo>
                  <a:lnTo>
                    <a:pt x="221171" y="47363"/>
                  </a:lnTo>
                  <a:lnTo>
                    <a:pt x="191392" y="80572"/>
                  </a:lnTo>
                  <a:lnTo>
                    <a:pt x="169943" y="119987"/>
                  </a:lnTo>
                  <a:lnTo>
                    <a:pt x="158080" y="164209"/>
                  </a:lnTo>
                  <a:lnTo>
                    <a:pt x="121309" y="169406"/>
                  </a:lnTo>
                  <a:lnTo>
                    <a:pt x="56608" y="202977"/>
                  </a:lnTo>
                  <a:lnTo>
                    <a:pt x="10032" y="269514"/>
                  </a:lnTo>
                  <a:lnTo>
                    <a:pt x="0" y="312411"/>
                  </a:lnTo>
                  <a:lnTo>
                    <a:pt x="1320" y="356448"/>
                  </a:lnTo>
                  <a:lnTo>
                    <a:pt x="14221" y="399339"/>
                  </a:lnTo>
                  <a:lnTo>
                    <a:pt x="38252" y="436625"/>
                  </a:lnTo>
                  <a:lnTo>
                    <a:pt x="70763" y="465679"/>
                  </a:lnTo>
                  <a:lnTo>
                    <a:pt x="109775" y="485154"/>
                  </a:lnTo>
                  <a:lnTo>
                    <a:pt x="153308" y="493706"/>
                  </a:lnTo>
                  <a:lnTo>
                    <a:pt x="158683" y="493706"/>
                  </a:lnTo>
                  <a:lnTo>
                    <a:pt x="213472" y="438918"/>
                  </a:lnTo>
                  <a:lnTo>
                    <a:pt x="155688" y="438830"/>
                  </a:lnTo>
                  <a:lnTo>
                    <a:pt x="126771" y="433045"/>
                  </a:lnTo>
                  <a:lnTo>
                    <a:pt x="79216" y="400756"/>
                  </a:lnTo>
                  <a:lnTo>
                    <a:pt x="54625" y="347431"/>
                  </a:lnTo>
                  <a:lnTo>
                    <a:pt x="53745" y="318094"/>
                  </a:lnTo>
                  <a:lnTo>
                    <a:pt x="60385" y="289505"/>
                  </a:lnTo>
                  <a:lnTo>
                    <a:pt x="74397" y="263171"/>
                  </a:lnTo>
                  <a:lnTo>
                    <a:pt x="95181" y="242008"/>
                  </a:lnTo>
                  <a:lnTo>
                    <a:pt x="120440" y="227474"/>
                  </a:lnTo>
                  <a:lnTo>
                    <a:pt x="148655" y="220186"/>
                  </a:lnTo>
                  <a:lnTo>
                    <a:pt x="209684" y="220186"/>
                  </a:lnTo>
                  <a:lnTo>
                    <a:pt x="209684" y="191341"/>
                  </a:lnTo>
                  <a:lnTo>
                    <a:pt x="217454" y="146407"/>
                  </a:lnTo>
                  <a:lnTo>
                    <a:pt x="238797" y="107409"/>
                  </a:lnTo>
                  <a:lnTo>
                    <a:pt x="271450" y="77242"/>
                  </a:lnTo>
                  <a:lnTo>
                    <a:pt x="313152" y="58802"/>
                  </a:lnTo>
                  <a:lnTo>
                    <a:pt x="358592" y="55775"/>
                  </a:lnTo>
                  <a:lnTo>
                    <a:pt x="476640" y="55775"/>
                  </a:lnTo>
                  <a:lnTo>
                    <a:pt x="471573" y="49753"/>
                  </a:lnTo>
                  <a:lnTo>
                    <a:pt x="434496" y="23074"/>
                  </a:lnTo>
                  <a:lnTo>
                    <a:pt x="392357" y="6230"/>
                  </a:lnTo>
                  <a:lnTo>
                    <a:pt x="347107" y="0"/>
                  </a:lnTo>
                  <a:close/>
                </a:path>
                <a:path w="567055" h="494029">
                  <a:moveTo>
                    <a:pt x="209684" y="220186"/>
                  </a:moveTo>
                  <a:lnTo>
                    <a:pt x="148655" y="220186"/>
                  </a:lnTo>
                  <a:lnTo>
                    <a:pt x="178309" y="220759"/>
                  </a:lnTo>
                  <a:lnTo>
                    <a:pt x="209684" y="225978"/>
                  </a:lnTo>
                  <a:lnTo>
                    <a:pt x="209684" y="220186"/>
                  </a:lnTo>
                  <a:close/>
                </a:path>
                <a:path w="567055" h="494029">
                  <a:moveTo>
                    <a:pt x="476640" y="55775"/>
                  </a:moveTo>
                  <a:lnTo>
                    <a:pt x="358592" y="55775"/>
                  </a:lnTo>
                  <a:lnTo>
                    <a:pt x="401330" y="67629"/>
                  </a:lnTo>
                  <a:lnTo>
                    <a:pt x="437887" y="92742"/>
                  </a:lnTo>
                  <a:lnTo>
                    <a:pt x="464784" y="129490"/>
                  </a:lnTo>
                  <a:lnTo>
                    <a:pt x="475482" y="150778"/>
                  </a:lnTo>
                  <a:lnTo>
                    <a:pt x="497656" y="142920"/>
                  </a:lnTo>
                  <a:lnTo>
                    <a:pt x="512860" y="139530"/>
                  </a:lnTo>
                  <a:lnTo>
                    <a:pt x="566806" y="85584"/>
                  </a:lnTo>
                  <a:lnTo>
                    <a:pt x="565890" y="85487"/>
                  </a:lnTo>
                  <a:lnTo>
                    <a:pt x="501638" y="85487"/>
                  </a:lnTo>
                  <a:lnTo>
                    <a:pt x="476640" y="55775"/>
                  </a:lnTo>
                  <a:close/>
                </a:path>
                <a:path w="567055" h="494029">
                  <a:moveTo>
                    <a:pt x="534715" y="82188"/>
                  </a:moveTo>
                  <a:lnTo>
                    <a:pt x="501638" y="85487"/>
                  </a:lnTo>
                  <a:lnTo>
                    <a:pt x="565890" y="85487"/>
                  </a:lnTo>
                  <a:lnTo>
                    <a:pt x="534715" y="8218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02179" y="3688778"/>
            <a:ext cx="4018279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10" dirty="0">
                <a:solidFill>
                  <a:srgbClr val="005392"/>
                </a:solidFill>
                <a:latin typeface="Calibri"/>
                <a:cs typeface="Calibri"/>
              </a:rPr>
              <a:t>OpenWeather</a:t>
            </a:r>
            <a:r>
              <a:rPr sz="2450" b="1" spc="20" dirty="0">
                <a:solidFill>
                  <a:srgbClr val="005392"/>
                </a:solidFill>
                <a:latin typeface="Calibri"/>
                <a:cs typeface="Calibri"/>
              </a:rPr>
              <a:t> API</a:t>
            </a:r>
            <a:r>
              <a:rPr sz="2450" b="1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50" b="1" spc="10" dirty="0">
                <a:solidFill>
                  <a:srgbClr val="005392"/>
                </a:solidFill>
                <a:latin typeface="Calibri"/>
                <a:cs typeface="Calibri"/>
              </a:rPr>
              <a:t>Integration</a:t>
            </a:r>
            <a:r>
              <a:rPr sz="2450" spc="1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71080" y="3280409"/>
            <a:ext cx="3510279" cy="10191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sz="1550" spc="-10" dirty="0">
                <a:solidFill>
                  <a:srgbClr val="005392"/>
                </a:solidFill>
                <a:latin typeface="Calibri"/>
                <a:cs typeface="Calibri"/>
              </a:rPr>
              <a:t>Retrieve</a:t>
            </a:r>
            <a:r>
              <a:rPr sz="1550" spc="20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5392"/>
                </a:solidFill>
                <a:latin typeface="Calibri"/>
                <a:cs typeface="Calibri"/>
              </a:rPr>
              <a:t>current</a:t>
            </a:r>
            <a:r>
              <a:rPr sz="1550" spc="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5392"/>
                </a:solidFill>
                <a:latin typeface="Calibri"/>
                <a:cs typeface="Calibri"/>
              </a:rPr>
              <a:t>weather</a:t>
            </a:r>
            <a:r>
              <a:rPr sz="1550" spc="1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55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550" spc="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5392"/>
                </a:solidFill>
                <a:latin typeface="Calibri"/>
                <a:cs typeface="Calibri"/>
              </a:rPr>
              <a:t>a 5-day </a:t>
            </a:r>
            <a:r>
              <a:rPr sz="1550" spc="-3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5392"/>
                </a:solidFill>
                <a:latin typeface="Calibri"/>
                <a:cs typeface="Calibri"/>
              </a:rPr>
              <a:t>forecast</a:t>
            </a:r>
            <a:r>
              <a:rPr sz="1550" spc="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1550" spc="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5392"/>
                </a:solidFill>
                <a:latin typeface="Calibri"/>
                <a:cs typeface="Calibri"/>
              </a:rPr>
              <a:t>multiple</a:t>
            </a:r>
            <a:r>
              <a:rPr sz="1550" spc="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5392"/>
                </a:solidFill>
                <a:latin typeface="Calibri"/>
                <a:cs typeface="Calibri"/>
              </a:rPr>
              <a:t>cities.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ts val="1795"/>
              </a:lnSpc>
              <a:spcBef>
                <a:spcPts val="580"/>
              </a:spcBef>
            </a:pP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Store</a:t>
            </a:r>
            <a:r>
              <a:rPr sz="1550" spc="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55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005392"/>
                </a:solidFill>
                <a:latin typeface="Calibri"/>
                <a:cs typeface="Calibri"/>
              </a:rPr>
              <a:t>forecast</a:t>
            </a:r>
            <a:r>
              <a:rPr sz="1550" spc="1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data </a:t>
            </a:r>
            <a:r>
              <a:rPr sz="1550" spc="15" dirty="0">
                <a:solidFill>
                  <a:srgbClr val="005392"/>
                </a:solidFill>
                <a:latin typeface="Calibri"/>
                <a:cs typeface="Calibri"/>
              </a:rPr>
              <a:t>in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ts val="1795"/>
              </a:lnSpc>
            </a:pPr>
            <a:r>
              <a:rPr sz="1550" b="1" dirty="0">
                <a:solidFill>
                  <a:srgbClr val="005392"/>
                </a:solidFill>
                <a:latin typeface="Calibri"/>
                <a:cs typeface="Calibri"/>
              </a:rPr>
              <a:t>raw_cities_weather_forecast.csv</a:t>
            </a:r>
            <a:r>
              <a:rPr sz="1550" dirty="0">
                <a:solidFill>
                  <a:srgbClr val="005392"/>
                </a:solidFill>
                <a:latin typeface="Calibri"/>
                <a:cs typeface="Calibri"/>
              </a:rPr>
              <a:t>.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7650" y="5086350"/>
            <a:ext cx="11477625" cy="1562100"/>
            <a:chOff x="247650" y="5086350"/>
            <a:chExt cx="11477625" cy="1562100"/>
          </a:xfrm>
        </p:grpSpPr>
        <p:sp>
          <p:nvSpPr>
            <p:cNvPr id="16" name="object 16"/>
            <p:cNvSpPr/>
            <p:nvPr/>
          </p:nvSpPr>
          <p:spPr>
            <a:xfrm>
              <a:off x="247650" y="5086350"/>
              <a:ext cx="11477625" cy="1562100"/>
            </a:xfrm>
            <a:custGeom>
              <a:avLst/>
              <a:gdLst/>
              <a:ahLst/>
              <a:cxnLst/>
              <a:rect l="l" t="t" r="r" b="b"/>
              <a:pathLst>
                <a:path w="11477625" h="1562100">
                  <a:moveTo>
                    <a:pt x="11321415" y="0"/>
                  </a:moveTo>
                  <a:lnTo>
                    <a:pt x="156210" y="0"/>
                  </a:lnTo>
                  <a:lnTo>
                    <a:pt x="106836" y="7967"/>
                  </a:lnTo>
                  <a:lnTo>
                    <a:pt x="63954" y="30150"/>
                  </a:lnTo>
                  <a:lnTo>
                    <a:pt x="30139" y="63971"/>
                  </a:lnTo>
                  <a:lnTo>
                    <a:pt x="7963" y="106850"/>
                  </a:lnTo>
                  <a:lnTo>
                    <a:pt x="0" y="156209"/>
                  </a:lnTo>
                  <a:lnTo>
                    <a:pt x="0" y="1405890"/>
                  </a:lnTo>
                  <a:lnTo>
                    <a:pt x="7963" y="1455263"/>
                  </a:lnTo>
                  <a:lnTo>
                    <a:pt x="30139" y="1498145"/>
                  </a:lnTo>
                  <a:lnTo>
                    <a:pt x="63954" y="1531960"/>
                  </a:lnTo>
                  <a:lnTo>
                    <a:pt x="106836" y="1554136"/>
                  </a:lnTo>
                  <a:lnTo>
                    <a:pt x="156210" y="1562100"/>
                  </a:lnTo>
                  <a:lnTo>
                    <a:pt x="11321415" y="1562100"/>
                  </a:lnTo>
                  <a:lnTo>
                    <a:pt x="11370774" y="1554136"/>
                  </a:lnTo>
                  <a:lnTo>
                    <a:pt x="11413653" y="1531960"/>
                  </a:lnTo>
                  <a:lnTo>
                    <a:pt x="11447474" y="1498145"/>
                  </a:lnTo>
                  <a:lnTo>
                    <a:pt x="11469657" y="1455263"/>
                  </a:lnTo>
                  <a:lnTo>
                    <a:pt x="11477625" y="1405890"/>
                  </a:lnTo>
                  <a:lnTo>
                    <a:pt x="11477625" y="156209"/>
                  </a:lnTo>
                  <a:lnTo>
                    <a:pt x="11469657" y="106850"/>
                  </a:lnTo>
                  <a:lnTo>
                    <a:pt x="11447474" y="63971"/>
                  </a:lnTo>
                  <a:lnTo>
                    <a:pt x="11413653" y="30150"/>
                  </a:lnTo>
                  <a:lnTo>
                    <a:pt x="11370774" y="7967"/>
                  </a:lnTo>
                  <a:lnTo>
                    <a:pt x="11321415" y="0"/>
                  </a:lnTo>
                  <a:close/>
                </a:path>
              </a:pathLst>
            </a:custGeom>
            <a:solidFill>
              <a:srgbClr val="CAE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9264" y="5584837"/>
              <a:ext cx="548005" cy="565150"/>
            </a:xfrm>
            <a:custGeom>
              <a:avLst/>
              <a:gdLst/>
              <a:ahLst/>
              <a:cxnLst/>
              <a:rect l="l" t="t" r="r" b="b"/>
              <a:pathLst>
                <a:path w="548005" h="565150">
                  <a:moveTo>
                    <a:pt x="455079" y="247396"/>
                  </a:moveTo>
                  <a:lnTo>
                    <a:pt x="344614" y="247396"/>
                  </a:lnTo>
                  <a:lnTo>
                    <a:pt x="344614" y="0"/>
                  </a:lnTo>
                  <a:lnTo>
                    <a:pt x="203238" y="0"/>
                  </a:lnTo>
                  <a:lnTo>
                    <a:pt x="203238" y="247396"/>
                  </a:lnTo>
                  <a:lnTo>
                    <a:pt x="92786" y="247396"/>
                  </a:lnTo>
                  <a:lnTo>
                    <a:pt x="273926" y="459460"/>
                  </a:lnTo>
                  <a:lnTo>
                    <a:pt x="455079" y="247396"/>
                  </a:lnTo>
                  <a:close/>
                </a:path>
                <a:path w="548005" h="565150">
                  <a:moveTo>
                    <a:pt x="547852" y="353060"/>
                  </a:moveTo>
                  <a:lnTo>
                    <a:pt x="494842" y="353060"/>
                  </a:lnTo>
                  <a:lnTo>
                    <a:pt x="494842" y="513080"/>
                  </a:lnTo>
                  <a:lnTo>
                    <a:pt x="53022" y="513080"/>
                  </a:lnTo>
                  <a:lnTo>
                    <a:pt x="53022" y="353060"/>
                  </a:lnTo>
                  <a:lnTo>
                    <a:pt x="0" y="353060"/>
                  </a:lnTo>
                  <a:lnTo>
                    <a:pt x="0" y="513080"/>
                  </a:lnTo>
                  <a:lnTo>
                    <a:pt x="0" y="565150"/>
                  </a:lnTo>
                  <a:lnTo>
                    <a:pt x="547852" y="565150"/>
                  </a:lnTo>
                  <a:lnTo>
                    <a:pt x="547852" y="513080"/>
                  </a:lnTo>
                  <a:lnTo>
                    <a:pt x="547852" y="35306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202179" y="5641340"/>
            <a:ext cx="267398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dirty="0">
                <a:solidFill>
                  <a:srgbClr val="005392"/>
                </a:solidFill>
                <a:latin typeface="Calibri"/>
                <a:cs typeface="Calibri"/>
              </a:rPr>
              <a:t>Dataset</a:t>
            </a:r>
            <a:r>
              <a:rPr sz="2450" b="1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450" b="1" spc="20" dirty="0">
                <a:solidFill>
                  <a:srgbClr val="005392"/>
                </a:solidFill>
                <a:latin typeface="Calibri"/>
                <a:cs typeface="Calibri"/>
              </a:rPr>
              <a:t>Downloads</a:t>
            </a:r>
            <a:r>
              <a:rPr sz="2450" spc="2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71080" y="5611177"/>
            <a:ext cx="4033520" cy="485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25"/>
              </a:spcBef>
            </a:pPr>
            <a:r>
              <a:rPr sz="1550" spc="10" dirty="0">
                <a:solidFill>
                  <a:srgbClr val="005392"/>
                </a:solidFill>
                <a:latin typeface="Calibri"/>
                <a:cs typeface="Calibri"/>
              </a:rPr>
              <a:t>Download</a:t>
            </a:r>
            <a:r>
              <a:rPr sz="1550" spc="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550" spc="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5392"/>
                </a:solidFill>
                <a:latin typeface="Calibri"/>
                <a:cs typeface="Calibri"/>
              </a:rPr>
              <a:t>store</a:t>
            </a:r>
            <a:r>
              <a:rPr sz="155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005392"/>
                </a:solidFill>
                <a:latin typeface="Calibri"/>
                <a:cs typeface="Calibri"/>
              </a:rPr>
              <a:t>raw_worldcities.csv</a:t>
            </a:r>
            <a:r>
              <a:rPr sz="1550" b="1" spc="3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ts val="1795"/>
              </a:lnSpc>
            </a:pPr>
            <a:r>
              <a:rPr sz="1550" b="1" dirty="0">
                <a:solidFill>
                  <a:srgbClr val="005392"/>
                </a:solidFill>
                <a:latin typeface="Calibri"/>
                <a:cs typeface="Calibri"/>
              </a:rPr>
              <a:t>raw_seoul_bike_sharing.csv</a:t>
            </a:r>
            <a:r>
              <a:rPr sz="1550" b="1" spc="3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rgbClr val="005392"/>
                </a:solidFill>
                <a:latin typeface="Calibri"/>
                <a:cs typeface="Calibri"/>
              </a:rPr>
              <a:t>from</a:t>
            </a:r>
            <a:r>
              <a:rPr sz="1550" spc="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rgbClr val="005392"/>
                </a:solidFill>
                <a:latin typeface="Calibri"/>
                <a:cs typeface="Calibri"/>
              </a:rPr>
              <a:t>cloud</a:t>
            </a:r>
            <a:r>
              <a:rPr sz="1550" spc="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005392"/>
                </a:solidFill>
                <a:latin typeface="Calibri"/>
                <a:cs typeface="Calibri"/>
              </a:rPr>
              <a:t>storage.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597" y="478853"/>
            <a:ext cx="344868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5" dirty="0"/>
              <a:t>Data</a:t>
            </a:r>
            <a:r>
              <a:rPr spc="-100" dirty="0"/>
              <a:t> </a:t>
            </a:r>
            <a:r>
              <a:rPr spc="-5" dirty="0"/>
              <a:t>Wrangling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03751" y="455676"/>
            <a:ext cx="7575550" cy="555625"/>
            <a:chOff x="4103751" y="455676"/>
            <a:chExt cx="7575550" cy="555625"/>
          </a:xfrm>
        </p:grpSpPr>
        <p:sp>
          <p:nvSpPr>
            <p:cNvPr id="4" name="object 4"/>
            <p:cNvSpPr/>
            <p:nvPr/>
          </p:nvSpPr>
          <p:spPr>
            <a:xfrm>
              <a:off x="4110101" y="462026"/>
              <a:ext cx="7562850" cy="542925"/>
            </a:xfrm>
            <a:custGeom>
              <a:avLst/>
              <a:gdLst/>
              <a:ahLst/>
              <a:cxnLst/>
              <a:rect l="l" t="t" r="r" b="b"/>
              <a:pathLst>
                <a:path w="7562850" h="542925">
                  <a:moveTo>
                    <a:pt x="7472299" y="0"/>
                  </a:moveTo>
                  <a:lnTo>
                    <a:pt x="90424" y="0"/>
                  </a:lnTo>
                  <a:lnTo>
                    <a:pt x="55239" y="7110"/>
                  </a:lnTo>
                  <a:lnTo>
                    <a:pt x="26495" y="26495"/>
                  </a:lnTo>
                  <a:lnTo>
                    <a:pt x="7110" y="55239"/>
                  </a:lnTo>
                  <a:lnTo>
                    <a:pt x="0" y="90424"/>
                  </a:lnTo>
                  <a:lnTo>
                    <a:pt x="0" y="452374"/>
                  </a:lnTo>
                  <a:lnTo>
                    <a:pt x="7110" y="487578"/>
                  </a:lnTo>
                  <a:lnTo>
                    <a:pt x="26495" y="516366"/>
                  </a:lnTo>
                  <a:lnTo>
                    <a:pt x="55239" y="535795"/>
                  </a:lnTo>
                  <a:lnTo>
                    <a:pt x="90424" y="542925"/>
                  </a:lnTo>
                  <a:lnTo>
                    <a:pt x="7472299" y="542925"/>
                  </a:lnTo>
                  <a:lnTo>
                    <a:pt x="7507503" y="535795"/>
                  </a:lnTo>
                  <a:lnTo>
                    <a:pt x="7536291" y="516366"/>
                  </a:lnTo>
                  <a:lnTo>
                    <a:pt x="7555720" y="487578"/>
                  </a:lnTo>
                  <a:lnTo>
                    <a:pt x="7562850" y="452374"/>
                  </a:lnTo>
                  <a:lnTo>
                    <a:pt x="7562850" y="90424"/>
                  </a:lnTo>
                  <a:lnTo>
                    <a:pt x="7555720" y="55239"/>
                  </a:lnTo>
                  <a:lnTo>
                    <a:pt x="7536291" y="26495"/>
                  </a:lnTo>
                  <a:lnTo>
                    <a:pt x="7507503" y="7110"/>
                  </a:lnTo>
                  <a:lnTo>
                    <a:pt x="7472299" y="0"/>
                  </a:lnTo>
                  <a:close/>
                </a:path>
              </a:pathLst>
            </a:custGeom>
            <a:solidFill>
              <a:srgbClr val="00AFE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10101" y="462026"/>
              <a:ext cx="7562850" cy="542925"/>
            </a:xfrm>
            <a:custGeom>
              <a:avLst/>
              <a:gdLst/>
              <a:ahLst/>
              <a:cxnLst/>
              <a:rect l="l" t="t" r="r" b="b"/>
              <a:pathLst>
                <a:path w="7562850" h="542925">
                  <a:moveTo>
                    <a:pt x="0" y="90424"/>
                  </a:moveTo>
                  <a:lnTo>
                    <a:pt x="7110" y="55239"/>
                  </a:lnTo>
                  <a:lnTo>
                    <a:pt x="26495" y="26495"/>
                  </a:lnTo>
                  <a:lnTo>
                    <a:pt x="55239" y="7110"/>
                  </a:lnTo>
                  <a:lnTo>
                    <a:pt x="90424" y="0"/>
                  </a:lnTo>
                  <a:lnTo>
                    <a:pt x="7472299" y="0"/>
                  </a:lnTo>
                  <a:lnTo>
                    <a:pt x="7507503" y="7110"/>
                  </a:lnTo>
                  <a:lnTo>
                    <a:pt x="7536291" y="26495"/>
                  </a:lnTo>
                  <a:lnTo>
                    <a:pt x="7555720" y="55239"/>
                  </a:lnTo>
                  <a:lnTo>
                    <a:pt x="7562850" y="90424"/>
                  </a:lnTo>
                  <a:lnTo>
                    <a:pt x="7562850" y="452374"/>
                  </a:lnTo>
                  <a:lnTo>
                    <a:pt x="7555720" y="487578"/>
                  </a:lnTo>
                  <a:lnTo>
                    <a:pt x="7536291" y="516366"/>
                  </a:lnTo>
                  <a:lnTo>
                    <a:pt x="7507503" y="535795"/>
                  </a:lnTo>
                  <a:lnTo>
                    <a:pt x="7472299" y="542925"/>
                  </a:lnTo>
                  <a:lnTo>
                    <a:pt x="90424" y="542925"/>
                  </a:lnTo>
                  <a:lnTo>
                    <a:pt x="55239" y="535795"/>
                  </a:lnTo>
                  <a:lnTo>
                    <a:pt x="26495" y="516366"/>
                  </a:lnTo>
                  <a:lnTo>
                    <a:pt x="7110" y="487578"/>
                  </a:lnTo>
                  <a:lnTo>
                    <a:pt x="0" y="452374"/>
                  </a:lnTo>
                  <a:lnTo>
                    <a:pt x="0" y="90424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08145" y="499173"/>
            <a:ext cx="115443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-5" dirty="0">
                <a:solidFill>
                  <a:srgbClr val="4471C4"/>
                </a:solidFill>
                <a:latin typeface="Calibri"/>
                <a:cs typeface="Calibri"/>
              </a:rPr>
              <a:t>Objective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03751" y="1836801"/>
            <a:ext cx="7575550" cy="565150"/>
            <a:chOff x="4103751" y="1836801"/>
            <a:chExt cx="7575550" cy="565150"/>
          </a:xfrm>
        </p:grpSpPr>
        <p:sp>
          <p:nvSpPr>
            <p:cNvPr id="8" name="object 8"/>
            <p:cNvSpPr/>
            <p:nvPr/>
          </p:nvSpPr>
          <p:spPr>
            <a:xfrm>
              <a:off x="4110101" y="1843151"/>
              <a:ext cx="7562850" cy="552450"/>
            </a:xfrm>
            <a:custGeom>
              <a:avLst/>
              <a:gdLst/>
              <a:ahLst/>
              <a:cxnLst/>
              <a:rect l="l" t="t" r="r" b="b"/>
              <a:pathLst>
                <a:path w="7562850" h="552450">
                  <a:moveTo>
                    <a:pt x="7470648" y="0"/>
                  </a:moveTo>
                  <a:lnTo>
                    <a:pt x="92075" y="0"/>
                  </a:lnTo>
                  <a:lnTo>
                    <a:pt x="56203" y="7225"/>
                  </a:lnTo>
                  <a:lnTo>
                    <a:pt x="26939" y="26939"/>
                  </a:lnTo>
                  <a:lnTo>
                    <a:pt x="7225" y="56203"/>
                  </a:lnTo>
                  <a:lnTo>
                    <a:pt x="0" y="92075"/>
                  </a:lnTo>
                  <a:lnTo>
                    <a:pt x="0" y="460248"/>
                  </a:lnTo>
                  <a:lnTo>
                    <a:pt x="7225" y="496139"/>
                  </a:lnTo>
                  <a:lnTo>
                    <a:pt x="26939" y="525446"/>
                  </a:lnTo>
                  <a:lnTo>
                    <a:pt x="56203" y="545205"/>
                  </a:lnTo>
                  <a:lnTo>
                    <a:pt x="92075" y="552450"/>
                  </a:lnTo>
                  <a:lnTo>
                    <a:pt x="7470648" y="552450"/>
                  </a:lnTo>
                  <a:lnTo>
                    <a:pt x="7506539" y="545205"/>
                  </a:lnTo>
                  <a:lnTo>
                    <a:pt x="7535846" y="525446"/>
                  </a:lnTo>
                  <a:lnTo>
                    <a:pt x="7555605" y="496139"/>
                  </a:lnTo>
                  <a:lnTo>
                    <a:pt x="7562850" y="460248"/>
                  </a:lnTo>
                  <a:lnTo>
                    <a:pt x="7562850" y="92075"/>
                  </a:lnTo>
                  <a:lnTo>
                    <a:pt x="7555605" y="56203"/>
                  </a:lnTo>
                  <a:lnTo>
                    <a:pt x="7535846" y="26939"/>
                  </a:lnTo>
                  <a:lnTo>
                    <a:pt x="7506539" y="7225"/>
                  </a:lnTo>
                  <a:lnTo>
                    <a:pt x="74706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0101" y="1843151"/>
              <a:ext cx="7562850" cy="552450"/>
            </a:xfrm>
            <a:custGeom>
              <a:avLst/>
              <a:gdLst/>
              <a:ahLst/>
              <a:cxnLst/>
              <a:rect l="l" t="t" r="r" b="b"/>
              <a:pathLst>
                <a:path w="75628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7470648" y="0"/>
                  </a:lnTo>
                  <a:lnTo>
                    <a:pt x="7506539" y="7225"/>
                  </a:lnTo>
                  <a:lnTo>
                    <a:pt x="7535846" y="26939"/>
                  </a:lnTo>
                  <a:lnTo>
                    <a:pt x="7555605" y="56203"/>
                  </a:lnTo>
                  <a:lnTo>
                    <a:pt x="7562850" y="92075"/>
                  </a:lnTo>
                  <a:lnTo>
                    <a:pt x="7562850" y="460248"/>
                  </a:lnTo>
                  <a:lnTo>
                    <a:pt x="7555605" y="496139"/>
                  </a:lnTo>
                  <a:lnTo>
                    <a:pt x="7535846" y="525446"/>
                  </a:lnTo>
                  <a:lnTo>
                    <a:pt x="7506539" y="545205"/>
                  </a:lnTo>
                  <a:lnTo>
                    <a:pt x="7470648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08145" y="984186"/>
            <a:ext cx="7289800" cy="53498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09245" marR="5080" indent="-171450">
              <a:lnSpc>
                <a:spcPts val="1950"/>
              </a:lnSpc>
              <a:spcBef>
                <a:spcPts val="340"/>
              </a:spcBef>
              <a:buChar char="•"/>
              <a:tabLst>
                <a:tab pos="309880" algn="l"/>
              </a:tabLst>
            </a:pPr>
            <a:r>
              <a:rPr sz="1800" spc="-65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clean</a:t>
            </a:r>
            <a:r>
              <a:rPr sz="1800" spc="-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prepare</a:t>
            </a:r>
            <a:r>
              <a:rPr sz="1800" spc="-1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collected</a:t>
            </a:r>
            <a:r>
              <a:rPr sz="1800" spc="-1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bike-sharing</a:t>
            </a:r>
            <a:r>
              <a:rPr sz="1800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800" spc="-1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1800" spc="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exploratory,</a:t>
            </a:r>
            <a:r>
              <a:rPr sz="1800" spc="-1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visual, </a:t>
            </a:r>
            <a:r>
              <a:rPr sz="1800" spc="-3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spc="-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predictive</a:t>
            </a:r>
            <a:r>
              <a:rPr sz="1800" spc="-1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analysis</a:t>
            </a:r>
            <a:r>
              <a:rPr sz="1800" spc="-2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by</a:t>
            </a:r>
            <a:r>
              <a:rPr sz="18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removing</a:t>
            </a:r>
            <a:r>
              <a:rPr sz="1800" spc="-1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noise</a:t>
            </a:r>
            <a:r>
              <a:rPr sz="18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spc="-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standardizing</a:t>
            </a:r>
            <a:r>
              <a:rPr sz="1800" spc="-20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formats.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5392"/>
              </a:buClr>
              <a:buFont typeface="Calibri"/>
              <a:buChar char="•"/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300" spc="-25" dirty="0">
                <a:solidFill>
                  <a:srgbClr val="4471C4"/>
                </a:solidFill>
                <a:latin typeface="Calibri"/>
                <a:cs typeface="Calibri"/>
              </a:rPr>
              <a:t>Tasks</a:t>
            </a:r>
            <a:r>
              <a:rPr sz="2300" spc="-10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4471C4"/>
                </a:solidFill>
                <a:latin typeface="Calibri"/>
                <a:cs typeface="Calibri"/>
              </a:rPr>
              <a:t>and</a:t>
            </a:r>
            <a:r>
              <a:rPr sz="2300" spc="-4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4471C4"/>
                </a:solidFill>
                <a:latin typeface="Calibri"/>
                <a:cs typeface="Calibri"/>
              </a:rPr>
              <a:t>Processes</a:t>
            </a:r>
            <a:endParaRPr sz="2300">
              <a:latin typeface="Calibri"/>
              <a:cs typeface="Calibri"/>
            </a:endParaRPr>
          </a:p>
          <a:p>
            <a:pPr marL="309880" indent="-172085">
              <a:lnSpc>
                <a:spcPct val="100000"/>
              </a:lnSpc>
              <a:spcBef>
                <a:spcPts val="1035"/>
              </a:spcBef>
              <a:buFont typeface="Calibri"/>
              <a:buChar char="•"/>
              <a:tabLst>
                <a:tab pos="309880" algn="l"/>
              </a:tabLst>
            </a:pPr>
            <a:r>
              <a:rPr sz="1800" b="1" spc="-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800" b="1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Standardization</a:t>
            </a:r>
            <a:r>
              <a:rPr sz="1800" b="1" spc="-1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5392"/>
                </a:solidFill>
                <a:latin typeface="Calibri"/>
                <a:cs typeface="Calibri"/>
              </a:rPr>
              <a:t>with</a:t>
            </a:r>
            <a:r>
              <a:rPr sz="1800" b="1" spc="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5392"/>
                </a:solidFill>
                <a:latin typeface="Calibri"/>
                <a:cs typeface="Calibri"/>
              </a:rPr>
              <a:t>Stringr</a:t>
            </a:r>
            <a:r>
              <a:rPr sz="1800" b="1" spc="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b="1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Regular</a:t>
            </a:r>
            <a:r>
              <a:rPr sz="1800" b="1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10" dirty="0">
                <a:solidFill>
                  <a:srgbClr val="005392"/>
                </a:solidFill>
                <a:latin typeface="Calibri"/>
                <a:cs typeface="Calibri"/>
              </a:rPr>
              <a:t>Expressions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481330" marR="597535" lvl="1" indent="-172085">
              <a:lnSpc>
                <a:spcPts val="2030"/>
              </a:lnSpc>
              <a:spcBef>
                <a:spcPts val="420"/>
              </a:spcBef>
              <a:buFont typeface="Calibri"/>
              <a:buChar char="•"/>
              <a:tabLst>
                <a:tab pos="481965" algn="l"/>
              </a:tabLst>
            </a:pP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Standardize</a:t>
            </a:r>
            <a:r>
              <a:rPr sz="1800" b="1" spc="-1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10" dirty="0">
                <a:solidFill>
                  <a:srgbClr val="005392"/>
                </a:solidFill>
                <a:latin typeface="Calibri"/>
                <a:cs typeface="Calibri"/>
              </a:rPr>
              <a:t>Column</a:t>
            </a:r>
            <a:r>
              <a:rPr sz="1800" b="1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15" dirty="0">
                <a:solidFill>
                  <a:srgbClr val="005392"/>
                </a:solidFill>
                <a:latin typeface="Calibri"/>
                <a:cs typeface="Calibri"/>
              </a:rPr>
              <a:t>Names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800" spc="-1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Ensure</a:t>
            </a:r>
            <a:r>
              <a:rPr sz="18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consistency</a:t>
            </a:r>
            <a:r>
              <a:rPr sz="1800" spc="-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column</a:t>
            </a:r>
            <a:r>
              <a:rPr sz="1800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naming </a:t>
            </a:r>
            <a:r>
              <a:rPr sz="1800" spc="-3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across</a:t>
            </a:r>
            <a:r>
              <a:rPr sz="1800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all</a:t>
            </a:r>
            <a:r>
              <a:rPr sz="1800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datasets.</a:t>
            </a:r>
            <a:endParaRPr sz="1800">
              <a:latin typeface="Calibri"/>
              <a:cs typeface="Calibri"/>
            </a:endParaRPr>
          </a:p>
          <a:p>
            <a:pPr marL="481330" marR="779145" lvl="1" indent="-172085">
              <a:lnSpc>
                <a:spcPts val="1950"/>
              </a:lnSpc>
              <a:spcBef>
                <a:spcPts val="434"/>
              </a:spcBef>
              <a:buFont typeface="Calibri"/>
              <a:buChar char="•"/>
              <a:tabLst>
                <a:tab pos="481965" algn="l"/>
              </a:tabLst>
            </a:pPr>
            <a:r>
              <a:rPr sz="1800" b="1" spc="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b="1" spc="30" dirty="0">
                <a:solidFill>
                  <a:srgbClr val="005392"/>
                </a:solidFill>
                <a:latin typeface="Calibri"/>
                <a:cs typeface="Calibri"/>
              </a:rPr>
              <a:t>m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800" b="1" spc="-2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b="1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b="1" spc="25" dirty="0">
                <a:solidFill>
                  <a:srgbClr val="005392"/>
                </a:solidFill>
                <a:latin typeface="Calibri"/>
                <a:cs typeface="Calibri"/>
              </a:rPr>
              <a:t>f</a:t>
            </a:r>
            <a:r>
              <a:rPr sz="1800" b="1" spc="-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b="1" spc="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800" b="1" spc="-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b="1" spc="-1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in</a:t>
            </a:r>
            <a:r>
              <a:rPr sz="1800" b="1" spc="30" dirty="0">
                <a:solidFill>
                  <a:srgbClr val="005392"/>
                </a:solidFill>
                <a:latin typeface="Calibri"/>
                <a:cs typeface="Calibri"/>
              </a:rPr>
              <a:t>k</a:t>
            </a:r>
            <a:r>
              <a:rPr sz="1800" b="1" spc="6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800" spc="-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1800" spc="-3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spc="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005392"/>
                </a:solidFill>
                <a:latin typeface="Calibri"/>
                <a:cs typeface="Calibri"/>
              </a:rPr>
              <a:t>g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la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spc="-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005392"/>
                </a:solidFill>
                <a:latin typeface="Calibri"/>
                <a:cs typeface="Calibri"/>
              </a:rPr>
              <a:t>x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p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800" spc="-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800" spc="3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y</a:t>
            </a:r>
            <a:r>
              <a:rPr sz="1800" spc="-1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d 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eliminate</a:t>
            </a:r>
            <a:r>
              <a:rPr sz="1800" spc="-1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undesired</a:t>
            </a:r>
            <a:r>
              <a:rPr sz="1800" spc="-1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5392"/>
                </a:solidFill>
                <a:latin typeface="Calibri"/>
                <a:cs typeface="Calibri"/>
              </a:rPr>
              <a:t>reference</a:t>
            </a:r>
            <a:r>
              <a:rPr sz="1800" spc="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links</a:t>
            </a:r>
            <a:r>
              <a:rPr sz="1800" spc="-1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from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481330" marR="106680" lvl="1" indent="-172085">
              <a:lnSpc>
                <a:spcPts val="2030"/>
              </a:lnSpc>
              <a:spcBef>
                <a:spcPts val="390"/>
              </a:spcBef>
              <a:buFont typeface="Calibri"/>
              <a:buChar char="•"/>
              <a:tabLst>
                <a:tab pos="481965" algn="l"/>
              </a:tabLst>
            </a:pPr>
            <a:r>
              <a:rPr sz="1800" b="1" spc="-10" dirty="0">
                <a:solidFill>
                  <a:srgbClr val="005392"/>
                </a:solidFill>
                <a:latin typeface="Calibri"/>
                <a:cs typeface="Calibri"/>
              </a:rPr>
              <a:t>Extract</a:t>
            </a:r>
            <a:r>
              <a:rPr sz="1800" b="1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10" dirty="0">
                <a:solidFill>
                  <a:srgbClr val="005392"/>
                </a:solidFill>
                <a:latin typeface="Calibri"/>
                <a:cs typeface="Calibri"/>
              </a:rPr>
              <a:t>Numeric</a:t>
            </a:r>
            <a:r>
              <a:rPr sz="1800" b="1" spc="-1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5392"/>
                </a:solidFill>
                <a:latin typeface="Calibri"/>
                <a:cs typeface="Calibri"/>
              </a:rPr>
              <a:t>Values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800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Apply</a:t>
            </a:r>
            <a:r>
              <a:rPr sz="1800" spc="-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regular</a:t>
            </a:r>
            <a:r>
              <a:rPr sz="1800" spc="-1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expressions</a:t>
            </a:r>
            <a:r>
              <a:rPr sz="1800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extract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spc="-8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isolate </a:t>
            </a:r>
            <a:r>
              <a:rPr sz="1800" spc="-3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numeric</a:t>
            </a:r>
            <a:r>
              <a:rPr sz="1800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values</a:t>
            </a:r>
            <a:r>
              <a:rPr sz="1800" spc="-1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5392"/>
                </a:solidFill>
                <a:latin typeface="Calibri"/>
                <a:cs typeface="Calibri"/>
              </a:rPr>
              <a:t>from</a:t>
            </a:r>
            <a:r>
              <a:rPr sz="1800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textual</a:t>
            </a:r>
            <a:r>
              <a:rPr sz="1800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309880" indent="-172085">
              <a:lnSpc>
                <a:spcPct val="100000"/>
              </a:lnSpc>
              <a:spcBef>
                <a:spcPts val="195"/>
              </a:spcBef>
              <a:buFont typeface="Calibri"/>
              <a:buChar char="•"/>
              <a:tabLst>
                <a:tab pos="309880" algn="l"/>
              </a:tabLst>
            </a:pPr>
            <a:r>
              <a:rPr sz="1800" b="1" spc="-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8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Cleaning</a:t>
            </a:r>
            <a:r>
              <a:rPr sz="1800" b="1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5392"/>
                </a:solidFill>
                <a:latin typeface="Calibri"/>
                <a:cs typeface="Calibri"/>
              </a:rPr>
              <a:t>with</a:t>
            </a:r>
            <a:r>
              <a:rPr sz="1800" b="1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Dplyr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481330" marR="268605" lvl="1" indent="-172085">
              <a:lnSpc>
                <a:spcPts val="2030"/>
              </a:lnSpc>
              <a:spcBef>
                <a:spcPts val="420"/>
              </a:spcBef>
              <a:buFont typeface="Calibri"/>
              <a:buChar char="•"/>
              <a:tabLst>
                <a:tab pos="481965" algn="l"/>
              </a:tabLst>
            </a:pP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Missing</a:t>
            </a:r>
            <a:r>
              <a:rPr sz="1800" b="1" spc="-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5392"/>
                </a:solidFill>
                <a:latin typeface="Calibri"/>
                <a:cs typeface="Calibri"/>
              </a:rPr>
              <a:t>Value</a:t>
            </a:r>
            <a:r>
              <a:rPr sz="1800" b="1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Handling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800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Detect</a:t>
            </a:r>
            <a:r>
              <a:rPr sz="1800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address</a:t>
            </a:r>
            <a:r>
              <a:rPr sz="1800" spc="-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missing</a:t>
            </a:r>
            <a:r>
              <a:rPr sz="1800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800" spc="-7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points</a:t>
            </a:r>
            <a:r>
              <a:rPr sz="1800" spc="-1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the </a:t>
            </a:r>
            <a:r>
              <a:rPr sz="1800" spc="-3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datasets.</a:t>
            </a:r>
            <a:endParaRPr sz="1800">
              <a:latin typeface="Calibri"/>
              <a:cs typeface="Calibri"/>
            </a:endParaRPr>
          </a:p>
          <a:p>
            <a:pPr marL="481330" marR="240665" lvl="1" indent="-172085">
              <a:lnSpc>
                <a:spcPts val="1950"/>
              </a:lnSpc>
              <a:spcBef>
                <a:spcPts val="434"/>
              </a:spcBef>
              <a:buFont typeface="Calibri"/>
              <a:buChar char="•"/>
              <a:tabLst>
                <a:tab pos="481965" algn="l"/>
              </a:tabLst>
            </a:pPr>
            <a:r>
              <a:rPr sz="1800" b="1" spc="1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b="1" spc="-30" dirty="0">
                <a:solidFill>
                  <a:srgbClr val="005392"/>
                </a:solidFill>
                <a:latin typeface="Calibri"/>
                <a:cs typeface="Calibri"/>
              </a:rPr>
              <a:t>g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800" b="1" spc="3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800" b="1" spc="-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al</a:t>
            </a:r>
            <a:r>
              <a:rPr sz="1800" b="1" spc="-1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-9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b="1" spc="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iabl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b="1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10" dirty="0">
                <a:solidFill>
                  <a:srgbClr val="005392"/>
                </a:solidFill>
                <a:latin typeface="Calibri"/>
                <a:cs typeface="Calibri"/>
              </a:rPr>
              <a:t>P</a:t>
            </a:r>
            <a:r>
              <a:rPr sz="1800" b="1" spc="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005392"/>
                </a:solidFill>
                <a:latin typeface="Calibri"/>
                <a:cs typeface="Calibri"/>
              </a:rPr>
              <a:t>oce</a:t>
            </a:r>
            <a:r>
              <a:rPr sz="1800" b="1" spc="2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800" b="1" spc="2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1800" b="1" spc="5" dirty="0">
                <a:solidFill>
                  <a:srgbClr val="005392"/>
                </a:solidFill>
                <a:latin typeface="Calibri"/>
                <a:cs typeface="Calibri"/>
              </a:rPr>
              <a:t>in</a:t>
            </a:r>
            <a:r>
              <a:rPr sz="1800" b="1" spc="20" dirty="0">
                <a:solidFill>
                  <a:srgbClr val="005392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800" spc="-1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te</a:t>
            </a:r>
            <a:r>
              <a:rPr sz="1800" spc="-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nd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800" spc="3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spc="-2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5392"/>
                </a:solidFill>
                <a:latin typeface="Calibri"/>
                <a:cs typeface="Calibri"/>
              </a:rPr>
              <a:t>(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du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mm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)</a:t>
            </a:r>
            <a:r>
              <a:rPr sz="1800" spc="-1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v</a:t>
            </a:r>
            <a:r>
              <a:rPr sz="1800" spc="3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800" spc="3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b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es</a:t>
            </a:r>
            <a:r>
              <a:rPr sz="1800" spc="-1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to  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p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y</a:t>
            </a:r>
            <a:r>
              <a:rPr sz="1800" spc="-1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n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1800" spc="-10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800" spc="3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te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g</a:t>
            </a:r>
            <a:r>
              <a:rPr sz="1800" spc="2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1800" spc="3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1800" spc="-1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25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1800" spc="3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1800" spc="30" dirty="0">
                <a:solidFill>
                  <a:srgbClr val="005392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481330" marR="177165" lvl="1" indent="-172085">
              <a:lnSpc>
                <a:spcPts val="2030"/>
              </a:lnSpc>
              <a:spcBef>
                <a:spcPts val="395"/>
              </a:spcBef>
              <a:buFont typeface="Calibri"/>
              <a:buChar char="•"/>
              <a:tabLst>
                <a:tab pos="481965" algn="l"/>
              </a:tabLst>
            </a:pPr>
            <a:r>
              <a:rPr sz="1800" b="1" spc="-10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800" b="1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b="1" spc="10" dirty="0">
                <a:solidFill>
                  <a:srgbClr val="005392"/>
                </a:solidFill>
                <a:latin typeface="Calibri"/>
                <a:cs typeface="Calibri"/>
              </a:rPr>
              <a:t>Normalization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1800" spc="-2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Apply</a:t>
            </a:r>
            <a:r>
              <a:rPr sz="1800" spc="-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normalization</a:t>
            </a:r>
            <a:r>
              <a:rPr sz="1800" spc="-1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techniques</a:t>
            </a:r>
            <a:r>
              <a:rPr sz="1800" spc="-20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to</a:t>
            </a:r>
            <a:r>
              <a:rPr sz="1800" spc="-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standardize</a:t>
            </a:r>
            <a:r>
              <a:rPr sz="1800" spc="-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005392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5392"/>
                </a:solidFill>
                <a:latin typeface="Calibri"/>
                <a:cs typeface="Calibri"/>
              </a:rPr>
              <a:t>range</a:t>
            </a:r>
            <a:r>
              <a:rPr sz="1800" spc="-1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1800" spc="-15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005392"/>
                </a:solidFill>
                <a:latin typeface="Calibri"/>
                <a:cs typeface="Calibri"/>
              </a:rPr>
              <a:t>values.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025" y="493013"/>
            <a:ext cx="296418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20" dirty="0">
                <a:solidFill>
                  <a:srgbClr val="005392"/>
                </a:solidFill>
                <a:latin typeface="Courier New"/>
                <a:cs typeface="Courier New"/>
              </a:rPr>
              <a:t>EDA</a:t>
            </a:r>
            <a:r>
              <a:rPr sz="3200" b="1" spc="-8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3200" b="1" dirty="0">
                <a:solidFill>
                  <a:srgbClr val="005392"/>
                </a:solidFill>
                <a:latin typeface="Courier New"/>
                <a:cs typeface="Courier New"/>
              </a:rPr>
              <a:t>with </a:t>
            </a:r>
            <a:r>
              <a:rPr sz="3200" b="1" spc="-5" dirty="0">
                <a:solidFill>
                  <a:srgbClr val="005392"/>
                </a:solidFill>
                <a:latin typeface="Courier New"/>
                <a:cs typeface="Courier New"/>
              </a:rPr>
              <a:t>SQL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18051" y="312800"/>
            <a:ext cx="7223125" cy="641350"/>
            <a:chOff x="4218051" y="312800"/>
            <a:chExt cx="7223125" cy="641350"/>
          </a:xfrm>
        </p:grpSpPr>
        <p:sp>
          <p:nvSpPr>
            <p:cNvPr id="4" name="object 4"/>
            <p:cNvSpPr/>
            <p:nvPr/>
          </p:nvSpPr>
          <p:spPr>
            <a:xfrm>
              <a:off x="4224401" y="319150"/>
              <a:ext cx="7210425" cy="628650"/>
            </a:xfrm>
            <a:custGeom>
              <a:avLst/>
              <a:gdLst/>
              <a:ahLst/>
              <a:cxnLst/>
              <a:rect l="l" t="t" r="r" b="b"/>
              <a:pathLst>
                <a:path w="7210425" h="628650">
                  <a:moveTo>
                    <a:pt x="7105650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523875"/>
                  </a:lnTo>
                  <a:lnTo>
                    <a:pt x="8225" y="564624"/>
                  </a:lnTo>
                  <a:lnTo>
                    <a:pt x="30654" y="597931"/>
                  </a:lnTo>
                  <a:lnTo>
                    <a:pt x="63918" y="620404"/>
                  </a:lnTo>
                  <a:lnTo>
                    <a:pt x="104648" y="628650"/>
                  </a:lnTo>
                  <a:lnTo>
                    <a:pt x="7105650" y="628650"/>
                  </a:lnTo>
                  <a:lnTo>
                    <a:pt x="7146399" y="620404"/>
                  </a:lnTo>
                  <a:lnTo>
                    <a:pt x="7179706" y="597931"/>
                  </a:lnTo>
                  <a:lnTo>
                    <a:pt x="7202179" y="564624"/>
                  </a:lnTo>
                  <a:lnTo>
                    <a:pt x="7210425" y="523875"/>
                  </a:lnTo>
                  <a:lnTo>
                    <a:pt x="7210425" y="104648"/>
                  </a:lnTo>
                  <a:lnTo>
                    <a:pt x="7202179" y="63918"/>
                  </a:lnTo>
                  <a:lnTo>
                    <a:pt x="7179706" y="30654"/>
                  </a:lnTo>
                  <a:lnTo>
                    <a:pt x="7146399" y="8225"/>
                  </a:lnTo>
                  <a:lnTo>
                    <a:pt x="71056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24401" y="319150"/>
              <a:ext cx="7210425" cy="628650"/>
            </a:xfrm>
            <a:custGeom>
              <a:avLst/>
              <a:gdLst/>
              <a:ahLst/>
              <a:cxnLst/>
              <a:rect l="l" t="t" r="r" b="b"/>
              <a:pathLst>
                <a:path w="7210425" h="6286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7105650" y="0"/>
                  </a:lnTo>
                  <a:lnTo>
                    <a:pt x="7146399" y="8225"/>
                  </a:lnTo>
                  <a:lnTo>
                    <a:pt x="7179706" y="30654"/>
                  </a:lnTo>
                  <a:lnTo>
                    <a:pt x="7202179" y="63918"/>
                  </a:lnTo>
                  <a:lnTo>
                    <a:pt x="7210425" y="104648"/>
                  </a:lnTo>
                  <a:lnTo>
                    <a:pt x="7210425" y="523875"/>
                  </a:lnTo>
                  <a:lnTo>
                    <a:pt x="7202179" y="564624"/>
                  </a:lnTo>
                  <a:lnTo>
                    <a:pt x="7179706" y="597931"/>
                  </a:lnTo>
                  <a:lnTo>
                    <a:pt x="7146399" y="620404"/>
                  </a:lnTo>
                  <a:lnTo>
                    <a:pt x="7105650" y="628650"/>
                  </a:lnTo>
                  <a:lnTo>
                    <a:pt x="104648" y="628650"/>
                  </a:lnTo>
                  <a:lnTo>
                    <a:pt x="63918" y="620404"/>
                  </a:lnTo>
                  <a:lnTo>
                    <a:pt x="30654" y="597931"/>
                  </a:lnTo>
                  <a:lnTo>
                    <a:pt x="8225" y="564624"/>
                  </a:lnTo>
                  <a:lnTo>
                    <a:pt x="0" y="5238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41495" y="378205"/>
            <a:ext cx="130810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dirty="0">
                <a:solidFill>
                  <a:srgbClr val="4471C4"/>
                </a:solidFill>
                <a:latin typeface="Calibri"/>
                <a:cs typeface="Calibri"/>
              </a:rPr>
              <a:t>Objective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18051" y="1884426"/>
            <a:ext cx="7223125" cy="631825"/>
            <a:chOff x="4218051" y="1884426"/>
            <a:chExt cx="7223125" cy="631825"/>
          </a:xfrm>
        </p:grpSpPr>
        <p:sp>
          <p:nvSpPr>
            <p:cNvPr id="8" name="object 8"/>
            <p:cNvSpPr/>
            <p:nvPr/>
          </p:nvSpPr>
          <p:spPr>
            <a:xfrm>
              <a:off x="4224401" y="1890776"/>
              <a:ext cx="7210425" cy="619125"/>
            </a:xfrm>
            <a:custGeom>
              <a:avLst/>
              <a:gdLst/>
              <a:ahLst/>
              <a:cxnLst/>
              <a:rect l="l" t="t" r="r" b="b"/>
              <a:pathLst>
                <a:path w="7210425" h="619125">
                  <a:moveTo>
                    <a:pt x="7107174" y="0"/>
                  </a:moveTo>
                  <a:lnTo>
                    <a:pt x="103124" y="0"/>
                  </a:lnTo>
                  <a:lnTo>
                    <a:pt x="62954" y="8094"/>
                  </a:lnTo>
                  <a:lnTo>
                    <a:pt x="30178" y="30178"/>
                  </a:lnTo>
                  <a:lnTo>
                    <a:pt x="8094" y="62954"/>
                  </a:lnTo>
                  <a:lnTo>
                    <a:pt x="0" y="103124"/>
                  </a:lnTo>
                  <a:lnTo>
                    <a:pt x="0" y="515874"/>
                  </a:lnTo>
                  <a:lnTo>
                    <a:pt x="8094" y="556063"/>
                  </a:lnTo>
                  <a:lnTo>
                    <a:pt x="30178" y="588883"/>
                  </a:lnTo>
                  <a:lnTo>
                    <a:pt x="62954" y="611010"/>
                  </a:lnTo>
                  <a:lnTo>
                    <a:pt x="103124" y="619125"/>
                  </a:lnTo>
                  <a:lnTo>
                    <a:pt x="7107174" y="619125"/>
                  </a:lnTo>
                  <a:lnTo>
                    <a:pt x="7147363" y="611010"/>
                  </a:lnTo>
                  <a:lnTo>
                    <a:pt x="7180183" y="588883"/>
                  </a:lnTo>
                  <a:lnTo>
                    <a:pt x="7202310" y="556063"/>
                  </a:lnTo>
                  <a:lnTo>
                    <a:pt x="7210425" y="515874"/>
                  </a:lnTo>
                  <a:lnTo>
                    <a:pt x="7210425" y="103124"/>
                  </a:lnTo>
                  <a:lnTo>
                    <a:pt x="7202310" y="62954"/>
                  </a:lnTo>
                  <a:lnTo>
                    <a:pt x="7180183" y="30178"/>
                  </a:lnTo>
                  <a:lnTo>
                    <a:pt x="7147363" y="8094"/>
                  </a:lnTo>
                  <a:lnTo>
                    <a:pt x="710717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4401" y="1890776"/>
              <a:ext cx="7210425" cy="619125"/>
            </a:xfrm>
            <a:custGeom>
              <a:avLst/>
              <a:gdLst/>
              <a:ahLst/>
              <a:cxnLst/>
              <a:rect l="l" t="t" r="r" b="b"/>
              <a:pathLst>
                <a:path w="7210425" h="619125">
                  <a:moveTo>
                    <a:pt x="0" y="103124"/>
                  </a:moveTo>
                  <a:lnTo>
                    <a:pt x="8094" y="62954"/>
                  </a:lnTo>
                  <a:lnTo>
                    <a:pt x="30178" y="30178"/>
                  </a:lnTo>
                  <a:lnTo>
                    <a:pt x="62954" y="8094"/>
                  </a:lnTo>
                  <a:lnTo>
                    <a:pt x="103124" y="0"/>
                  </a:lnTo>
                  <a:lnTo>
                    <a:pt x="7107174" y="0"/>
                  </a:lnTo>
                  <a:lnTo>
                    <a:pt x="7147363" y="8094"/>
                  </a:lnTo>
                  <a:lnTo>
                    <a:pt x="7180183" y="30178"/>
                  </a:lnTo>
                  <a:lnTo>
                    <a:pt x="7202310" y="62954"/>
                  </a:lnTo>
                  <a:lnTo>
                    <a:pt x="7210425" y="103124"/>
                  </a:lnTo>
                  <a:lnTo>
                    <a:pt x="7210425" y="515874"/>
                  </a:lnTo>
                  <a:lnTo>
                    <a:pt x="7202310" y="556063"/>
                  </a:lnTo>
                  <a:lnTo>
                    <a:pt x="7180183" y="588883"/>
                  </a:lnTo>
                  <a:lnTo>
                    <a:pt x="7147363" y="611010"/>
                  </a:lnTo>
                  <a:lnTo>
                    <a:pt x="7107174" y="619125"/>
                  </a:lnTo>
                  <a:lnTo>
                    <a:pt x="103124" y="619125"/>
                  </a:lnTo>
                  <a:lnTo>
                    <a:pt x="62954" y="611010"/>
                  </a:lnTo>
                  <a:lnTo>
                    <a:pt x="30178" y="588883"/>
                  </a:lnTo>
                  <a:lnTo>
                    <a:pt x="8094" y="556063"/>
                  </a:lnTo>
                  <a:lnTo>
                    <a:pt x="0" y="515874"/>
                  </a:lnTo>
                  <a:lnTo>
                    <a:pt x="0" y="103124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18051" y="5361051"/>
            <a:ext cx="7223125" cy="631825"/>
            <a:chOff x="4218051" y="5361051"/>
            <a:chExt cx="7223125" cy="631825"/>
          </a:xfrm>
        </p:grpSpPr>
        <p:sp>
          <p:nvSpPr>
            <p:cNvPr id="11" name="object 11"/>
            <p:cNvSpPr/>
            <p:nvPr/>
          </p:nvSpPr>
          <p:spPr>
            <a:xfrm>
              <a:off x="4224401" y="5367401"/>
              <a:ext cx="7210425" cy="619125"/>
            </a:xfrm>
            <a:custGeom>
              <a:avLst/>
              <a:gdLst/>
              <a:ahLst/>
              <a:cxnLst/>
              <a:rect l="l" t="t" r="r" b="b"/>
              <a:pathLst>
                <a:path w="7210425" h="619125">
                  <a:moveTo>
                    <a:pt x="7107174" y="0"/>
                  </a:moveTo>
                  <a:lnTo>
                    <a:pt x="103124" y="0"/>
                  </a:lnTo>
                  <a:lnTo>
                    <a:pt x="62954" y="8094"/>
                  </a:lnTo>
                  <a:lnTo>
                    <a:pt x="30178" y="30178"/>
                  </a:lnTo>
                  <a:lnTo>
                    <a:pt x="8094" y="62954"/>
                  </a:lnTo>
                  <a:lnTo>
                    <a:pt x="0" y="103124"/>
                  </a:lnTo>
                  <a:lnTo>
                    <a:pt x="0" y="515874"/>
                  </a:lnTo>
                  <a:lnTo>
                    <a:pt x="8094" y="556037"/>
                  </a:lnTo>
                  <a:lnTo>
                    <a:pt x="30178" y="588837"/>
                  </a:lnTo>
                  <a:lnTo>
                    <a:pt x="62954" y="610951"/>
                  </a:lnTo>
                  <a:lnTo>
                    <a:pt x="103124" y="619061"/>
                  </a:lnTo>
                  <a:lnTo>
                    <a:pt x="7107174" y="619061"/>
                  </a:lnTo>
                  <a:lnTo>
                    <a:pt x="7147363" y="610951"/>
                  </a:lnTo>
                  <a:lnTo>
                    <a:pt x="7180183" y="588837"/>
                  </a:lnTo>
                  <a:lnTo>
                    <a:pt x="7202310" y="556037"/>
                  </a:lnTo>
                  <a:lnTo>
                    <a:pt x="7210425" y="515874"/>
                  </a:lnTo>
                  <a:lnTo>
                    <a:pt x="7210425" y="103124"/>
                  </a:lnTo>
                  <a:lnTo>
                    <a:pt x="7202310" y="62954"/>
                  </a:lnTo>
                  <a:lnTo>
                    <a:pt x="7180183" y="30178"/>
                  </a:lnTo>
                  <a:lnTo>
                    <a:pt x="7147363" y="8094"/>
                  </a:lnTo>
                  <a:lnTo>
                    <a:pt x="710717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24401" y="5367401"/>
              <a:ext cx="7210425" cy="619125"/>
            </a:xfrm>
            <a:custGeom>
              <a:avLst/>
              <a:gdLst/>
              <a:ahLst/>
              <a:cxnLst/>
              <a:rect l="l" t="t" r="r" b="b"/>
              <a:pathLst>
                <a:path w="7210425" h="619125">
                  <a:moveTo>
                    <a:pt x="0" y="103124"/>
                  </a:moveTo>
                  <a:lnTo>
                    <a:pt x="8094" y="62954"/>
                  </a:lnTo>
                  <a:lnTo>
                    <a:pt x="30178" y="30178"/>
                  </a:lnTo>
                  <a:lnTo>
                    <a:pt x="62954" y="8094"/>
                  </a:lnTo>
                  <a:lnTo>
                    <a:pt x="103124" y="0"/>
                  </a:lnTo>
                  <a:lnTo>
                    <a:pt x="7107174" y="0"/>
                  </a:lnTo>
                  <a:lnTo>
                    <a:pt x="7147363" y="8094"/>
                  </a:lnTo>
                  <a:lnTo>
                    <a:pt x="7180183" y="30178"/>
                  </a:lnTo>
                  <a:lnTo>
                    <a:pt x="7202310" y="62954"/>
                  </a:lnTo>
                  <a:lnTo>
                    <a:pt x="7210425" y="103124"/>
                  </a:lnTo>
                  <a:lnTo>
                    <a:pt x="7210425" y="515874"/>
                  </a:lnTo>
                  <a:lnTo>
                    <a:pt x="7202310" y="556037"/>
                  </a:lnTo>
                  <a:lnTo>
                    <a:pt x="7180183" y="588837"/>
                  </a:lnTo>
                  <a:lnTo>
                    <a:pt x="7147363" y="610951"/>
                  </a:lnTo>
                  <a:lnTo>
                    <a:pt x="7107174" y="619061"/>
                  </a:lnTo>
                  <a:lnTo>
                    <a:pt x="103124" y="619061"/>
                  </a:lnTo>
                  <a:lnTo>
                    <a:pt x="62954" y="610951"/>
                  </a:lnTo>
                  <a:lnTo>
                    <a:pt x="30178" y="588837"/>
                  </a:lnTo>
                  <a:lnTo>
                    <a:pt x="8094" y="556037"/>
                  </a:lnTo>
                  <a:lnTo>
                    <a:pt x="0" y="515874"/>
                  </a:lnTo>
                  <a:lnTo>
                    <a:pt x="0" y="103124"/>
                  </a:lnTo>
                  <a:close/>
                </a:path>
              </a:pathLst>
            </a:custGeom>
            <a:ln w="1269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41495" y="933449"/>
            <a:ext cx="6813550" cy="5364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40995" indent="-229235">
              <a:lnSpc>
                <a:spcPts val="2290"/>
              </a:lnSpc>
              <a:spcBef>
                <a:spcPts val="130"/>
              </a:spcBef>
              <a:buChar char="•"/>
              <a:tabLst>
                <a:tab pos="340995" algn="l"/>
              </a:tabLst>
            </a:pPr>
            <a:r>
              <a:rPr sz="2000" spc="-155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2000" spc="15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2000" spc="-2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2000" spc="-2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2000" spc="-15" dirty="0">
                <a:solidFill>
                  <a:srgbClr val="005392"/>
                </a:solidFill>
                <a:latin typeface="Calibri"/>
                <a:cs typeface="Calibri"/>
              </a:rPr>
              <a:t>li</a:t>
            </a:r>
            <a:r>
              <a:rPr sz="2000" spc="-45" dirty="0">
                <a:solidFill>
                  <a:srgbClr val="005392"/>
                </a:solidFill>
                <a:latin typeface="Calibri"/>
                <a:cs typeface="Calibri"/>
              </a:rPr>
              <a:t>z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2000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Q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2000" spc="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90" dirty="0">
                <a:solidFill>
                  <a:srgbClr val="005392"/>
                </a:solidFill>
                <a:latin typeface="Calibri"/>
                <a:cs typeface="Calibri"/>
              </a:rPr>
              <a:t>f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200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2000" spc="25" dirty="0">
                <a:solidFill>
                  <a:srgbClr val="005392"/>
                </a:solidFill>
                <a:latin typeface="Calibri"/>
                <a:cs typeface="Calibri"/>
              </a:rPr>
              <a:t>x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plo</a:t>
            </a:r>
            <a:r>
              <a:rPr sz="2000" spc="-10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at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2000" spc="-25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y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5392"/>
                </a:solidFill>
                <a:latin typeface="Courier New"/>
                <a:cs typeface="Courier New"/>
              </a:rPr>
              <a:t>dat</a:t>
            </a:r>
            <a:r>
              <a:rPr sz="2000" b="1" spc="15" dirty="0">
                <a:solidFill>
                  <a:srgbClr val="005392"/>
                </a:solidFill>
                <a:latin typeface="Courier New"/>
                <a:cs typeface="Courier New"/>
              </a:rPr>
              <a:t>a</a:t>
            </a:r>
            <a:r>
              <a:rPr sz="2000" b="1" spc="-1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5392"/>
                </a:solidFill>
                <a:latin typeface="Courier New"/>
                <a:cs typeface="Courier New"/>
              </a:rPr>
              <a:t>analysi</a:t>
            </a:r>
            <a:r>
              <a:rPr sz="2000" b="1" spc="15" dirty="0">
                <a:solidFill>
                  <a:srgbClr val="005392"/>
                </a:solidFill>
                <a:latin typeface="Courier New"/>
                <a:cs typeface="Courier New"/>
              </a:rPr>
              <a:t>s</a:t>
            </a:r>
            <a:r>
              <a:rPr sz="2000" b="1" spc="-1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5392"/>
                </a:solidFill>
                <a:latin typeface="Courier New"/>
                <a:cs typeface="Courier New"/>
              </a:rPr>
              <a:t>(EDA</a:t>
            </a:r>
            <a:r>
              <a:rPr sz="2000" b="1" spc="15" dirty="0">
                <a:solidFill>
                  <a:srgbClr val="005392"/>
                </a:solidFill>
                <a:latin typeface="Courier New"/>
                <a:cs typeface="Courier New"/>
              </a:rPr>
              <a:t>)</a:t>
            </a:r>
            <a:r>
              <a:rPr sz="2000" b="1" spc="-80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340360">
              <a:lnSpc>
                <a:spcPts val="2290"/>
              </a:lnSpc>
            </a:pP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bike-sharing</a:t>
            </a:r>
            <a:r>
              <a:rPr sz="20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b="1" dirty="0">
                <a:solidFill>
                  <a:srgbClr val="4471C4"/>
                </a:solidFill>
                <a:latin typeface="Calibri"/>
                <a:cs typeface="Calibri"/>
              </a:rPr>
              <a:t>Database</a:t>
            </a:r>
            <a:r>
              <a:rPr sz="2600" b="1" spc="-11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b="1" spc="20" dirty="0">
                <a:solidFill>
                  <a:srgbClr val="4471C4"/>
                </a:solidFill>
                <a:latin typeface="Calibri"/>
                <a:cs typeface="Calibri"/>
              </a:rPr>
              <a:t>Setup</a:t>
            </a:r>
            <a:r>
              <a:rPr sz="2600" b="1" spc="-12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b="1" spc="5" dirty="0">
                <a:solidFill>
                  <a:srgbClr val="4471C4"/>
                </a:solidFill>
                <a:latin typeface="Calibri"/>
                <a:cs typeface="Calibri"/>
              </a:rPr>
              <a:t>and</a:t>
            </a:r>
            <a:r>
              <a:rPr sz="2600" b="1" spc="-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b="1" spc="20" dirty="0">
                <a:solidFill>
                  <a:srgbClr val="4471C4"/>
                </a:solidFill>
                <a:latin typeface="Calibri"/>
                <a:cs typeface="Calibri"/>
              </a:rPr>
              <a:t>SQL</a:t>
            </a:r>
            <a:r>
              <a:rPr sz="2600" b="1" spc="-5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b="1" spc="15" dirty="0">
                <a:solidFill>
                  <a:srgbClr val="4471C4"/>
                </a:solidFill>
                <a:latin typeface="Calibri"/>
                <a:cs typeface="Calibri"/>
              </a:rPr>
              <a:t>Queries</a:t>
            </a:r>
            <a:r>
              <a:rPr sz="2600" spc="15" dirty="0">
                <a:solidFill>
                  <a:srgbClr val="4471C4"/>
                </a:solidFill>
                <a:latin typeface="Calibri"/>
                <a:cs typeface="Calibri"/>
              </a:rPr>
              <a:t>:</a:t>
            </a:r>
            <a:endParaRPr sz="2600">
              <a:latin typeface="Calibri"/>
              <a:cs typeface="Calibri"/>
            </a:endParaRPr>
          </a:p>
          <a:p>
            <a:pPr marL="340360" marR="227329" indent="-229235">
              <a:lnSpc>
                <a:spcPts val="2180"/>
              </a:lnSpc>
              <a:spcBef>
                <a:spcPts val="1360"/>
              </a:spcBef>
              <a:buFont typeface="Calibri"/>
              <a:buChar char="•"/>
              <a:tabLst>
                <a:tab pos="340995" algn="l"/>
              </a:tabLst>
            </a:pPr>
            <a:r>
              <a:rPr sz="2000" b="1" spc="5" dirty="0">
                <a:solidFill>
                  <a:srgbClr val="005392"/>
                </a:solidFill>
                <a:latin typeface="Calibri"/>
                <a:cs typeface="Calibri"/>
              </a:rPr>
              <a:t>Create</a:t>
            </a:r>
            <a:r>
              <a:rPr sz="2000" b="1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5392"/>
                </a:solidFill>
                <a:latin typeface="Calibri"/>
                <a:cs typeface="Calibri"/>
              </a:rPr>
              <a:t>Database</a:t>
            </a:r>
            <a:r>
              <a:rPr sz="2000" b="1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005392"/>
                </a:solidFill>
                <a:latin typeface="Calibri"/>
                <a:cs typeface="Calibri"/>
              </a:rPr>
              <a:t>Tables</a:t>
            </a:r>
            <a:r>
              <a:rPr sz="2000" spc="-15" dirty="0">
                <a:solidFill>
                  <a:srgbClr val="005392"/>
                </a:solidFill>
                <a:latin typeface="Calibri"/>
                <a:cs typeface="Calibri"/>
              </a:rPr>
              <a:t>: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Establish</a:t>
            </a:r>
            <a:r>
              <a:rPr sz="2000" spc="-16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5392"/>
                </a:solidFill>
                <a:latin typeface="Calibri"/>
                <a:cs typeface="Calibri"/>
              </a:rPr>
              <a:t>tables</a:t>
            </a:r>
            <a:r>
              <a:rPr sz="2000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005392"/>
                </a:solidFill>
                <a:latin typeface="Calibri"/>
                <a:cs typeface="Calibri"/>
              </a:rPr>
              <a:t>for</a:t>
            </a:r>
            <a:r>
              <a:rPr sz="2000" spc="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the</a:t>
            </a:r>
            <a:r>
              <a:rPr sz="2000" spc="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5392"/>
                </a:solidFill>
                <a:latin typeface="Calibri"/>
                <a:cs typeface="Calibri"/>
              </a:rPr>
              <a:t>loaded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5392"/>
                </a:solidFill>
                <a:latin typeface="Calibri"/>
                <a:cs typeface="Calibri"/>
              </a:rPr>
              <a:t>bike- </a:t>
            </a:r>
            <a:r>
              <a:rPr sz="2000" spc="-43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sharing</a:t>
            </a:r>
            <a:r>
              <a:rPr sz="2000" spc="-6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datasets.</a:t>
            </a:r>
            <a:endParaRPr sz="2000">
              <a:latin typeface="Calibri"/>
              <a:cs typeface="Calibri"/>
            </a:endParaRPr>
          </a:p>
          <a:p>
            <a:pPr marL="340995" indent="-229235">
              <a:lnSpc>
                <a:spcPct val="100000"/>
              </a:lnSpc>
              <a:spcBef>
                <a:spcPts val="260"/>
              </a:spcBef>
              <a:buFont typeface="Calibri"/>
              <a:buChar char="•"/>
              <a:tabLst>
                <a:tab pos="340995" algn="l"/>
              </a:tabLst>
            </a:pPr>
            <a:r>
              <a:rPr sz="2000" b="1" spc="2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2000" b="1" spc="50" dirty="0">
                <a:solidFill>
                  <a:srgbClr val="005392"/>
                </a:solidFill>
                <a:latin typeface="Calibri"/>
                <a:cs typeface="Calibri"/>
              </a:rPr>
              <a:t>Q</a:t>
            </a:r>
            <a:r>
              <a:rPr sz="2000" b="1" spc="10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2000" b="1" spc="-114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b="1" spc="50" dirty="0">
                <a:solidFill>
                  <a:srgbClr val="005392"/>
                </a:solidFill>
                <a:latin typeface="Calibri"/>
                <a:cs typeface="Calibri"/>
              </a:rPr>
              <a:t>Q</a:t>
            </a:r>
            <a:r>
              <a:rPr sz="2000" b="1" spc="-25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2000" b="1" spc="35" dirty="0">
                <a:solidFill>
                  <a:srgbClr val="005392"/>
                </a:solidFill>
                <a:latin typeface="Calibri"/>
                <a:cs typeface="Calibri"/>
              </a:rPr>
              <a:t>erie</a:t>
            </a:r>
            <a:r>
              <a:rPr sz="2000" b="1" spc="1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2000" b="1" spc="-1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b="1" spc="5" dirty="0">
                <a:solidFill>
                  <a:srgbClr val="005392"/>
                </a:solidFill>
                <a:latin typeface="Calibri"/>
                <a:cs typeface="Calibri"/>
              </a:rPr>
              <a:t>w</a:t>
            </a:r>
            <a:r>
              <a:rPr sz="2000" b="1" spc="30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2000" b="1" spc="-2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2000" b="1" spc="15" dirty="0">
                <a:solidFill>
                  <a:srgbClr val="005392"/>
                </a:solidFill>
                <a:latin typeface="Calibri"/>
                <a:cs typeface="Calibri"/>
              </a:rPr>
              <a:t>h</a:t>
            </a:r>
            <a:r>
              <a:rPr sz="2000" b="1" spc="-1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5392"/>
                </a:solidFill>
                <a:latin typeface="Calibri"/>
                <a:cs typeface="Calibri"/>
              </a:rPr>
              <a:t>RO</a:t>
            </a:r>
            <a:r>
              <a:rPr sz="2000" b="1" spc="10" dirty="0">
                <a:solidFill>
                  <a:srgbClr val="005392"/>
                </a:solidFill>
                <a:latin typeface="Calibri"/>
                <a:cs typeface="Calibri"/>
              </a:rPr>
              <a:t>D</a:t>
            </a:r>
            <a:r>
              <a:rPr sz="2000" b="1" spc="-5" dirty="0">
                <a:solidFill>
                  <a:srgbClr val="005392"/>
                </a:solidFill>
                <a:latin typeface="Calibri"/>
                <a:cs typeface="Calibri"/>
              </a:rPr>
              <a:t>B</a:t>
            </a:r>
            <a:r>
              <a:rPr sz="2000" b="1" spc="25" dirty="0">
                <a:solidFill>
                  <a:srgbClr val="005392"/>
                </a:solidFill>
                <a:latin typeface="Calibri"/>
                <a:cs typeface="Calibri"/>
              </a:rPr>
              <a:t>C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r>
              <a:rPr sz="20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2000" spc="-45" dirty="0">
                <a:solidFill>
                  <a:srgbClr val="005392"/>
                </a:solidFill>
                <a:latin typeface="Calibri"/>
                <a:cs typeface="Calibri"/>
              </a:rPr>
              <a:t>x</a:t>
            </a:r>
            <a:r>
              <a:rPr sz="2000" spc="-25" dirty="0">
                <a:solidFill>
                  <a:srgbClr val="005392"/>
                </a:solidFill>
                <a:latin typeface="Calibri"/>
                <a:cs typeface="Calibri"/>
              </a:rPr>
              <a:t>ec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u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te</a:t>
            </a:r>
            <a:r>
              <a:rPr sz="200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Q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L</a:t>
            </a:r>
            <a:r>
              <a:rPr sz="2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qu</a:t>
            </a:r>
            <a:r>
              <a:rPr sz="2000" spc="-2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005392"/>
                </a:solidFill>
                <a:latin typeface="Calibri"/>
                <a:cs typeface="Calibri"/>
              </a:rPr>
              <a:t>r</a:t>
            </a:r>
            <a:r>
              <a:rPr sz="2000" spc="-15" dirty="0">
                <a:solidFill>
                  <a:srgbClr val="005392"/>
                </a:solidFill>
                <a:latin typeface="Calibri"/>
                <a:cs typeface="Calibri"/>
              </a:rPr>
              <a:t>i</a:t>
            </a:r>
            <a:r>
              <a:rPr sz="2000" spc="-25" dirty="0">
                <a:solidFill>
                  <a:srgbClr val="005392"/>
                </a:solidFill>
                <a:latin typeface="Calibri"/>
                <a:cs typeface="Calibri"/>
              </a:rPr>
              <a:t>e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s</a:t>
            </a:r>
            <a:r>
              <a:rPr sz="2000" spc="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t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o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569595" marR="628650" lvl="1" indent="-229235">
              <a:lnSpc>
                <a:spcPts val="2180"/>
              </a:lnSpc>
              <a:spcBef>
                <a:spcPts val="565"/>
              </a:spcBef>
              <a:buChar char="•"/>
              <a:tabLst>
                <a:tab pos="570230" algn="l"/>
              </a:tabLst>
            </a:pP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Extract </a:t>
            </a:r>
            <a:r>
              <a:rPr sz="2000" spc="-35" dirty="0">
                <a:solidFill>
                  <a:srgbClr val="005392"/>
                </a:solidFill>
                <a:latin typeface="Calibri"/>
                <a:cs typeface="Calibri"/>
              </a:rPr>
              <a:t>key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statistics </a:t>
            </a:r>
            <a:r>
              <a:rPr sz="2000" spc="-30" dirty="0">
                <a:solidFill>
                  <a:srgbClr val="005392"/>
                </a:solidFill>
                <a:latin typeface="Calibri"/>
                <a:cs typeface="Calibri"/>
              </a:rPr>
              <a:t>like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total 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bike-sharing </a:t>
            </a:r>
            <a:r>
              <a:rPr sz="2000" spc="-15" dirty="0">
                <a:solidFill>
                  <a:srgbClr val="005392"/>
                </a:solidFill>
                <a:latin typeface="Calibri"/>
                <a:cs typeface="Calibri"/>
              </a:rPr>
              <a:t>records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and </a:t>
            </a:r>
            <a:r>
              <a:rPr sz="2000" spc="-4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operational</a:t>
            </a:r>
            <a:r>
              <a:rPr sz="2000" spc="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hours.</a:t>
            </a:r>
            <a:endParaRPr sz="2000">
              <a:latin typeface="Calibri"/>
              <a:cs typeface="Calibri"/>
            </a:endParaRPr>
          </a:p>
          <a:p>
            <a:pPr marL="569595" lvl="1" indent="-229870">
              <a:lnSpc>
                <a:spcPct val="100000"/>
              </a:lnSpc>
              <a:spcBef>
                <a:spcPts val="265"/>
              </a:spcBef>
              <a:buChar char="•"/>
              <a:tabLst>
                <a:tab pos="570230" algn="l"/>
              </a:tabLst>
            </a:pP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Filter</a:t>
            </a:r>
            <a:r>
              <a:rPr sz="200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data</a:t>
            </a:r>
            <a:r>
              <a:rPr sz="2000" spc="-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by</a:t>
            </a:r>
            <a:r>
              <a:rPr sz="2000" spc="-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5392"/>
                </a:solidFill>
                <a:latin typeface="Calibri"/>
                <a:cs typeface="Calibri"/>
              </a:rPr>
              <a:t>city</a:t>
            </a:r>
            <a:r>
              <a:rPr sz="2000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or</a:t>
            </a:r>
            <a:r>
              <a:rPr sz="2000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date.</a:t>
            </a:r>
            <a:endParaRPr sz="2000">
              <a:latin typeface="Calibri"/>
              <a:cs typeface="Calibri"/>
            </a:endParaRPr>
          </a:p>
          <a:p>
            <a:pPr marL="569595" marR="5080" lvl="1" indent="-229235">
              <a:lnSpc>
                <a:spcPts val="2180"/>
              </a:lnSpc>
              <a:spcBef>
                <a:spcPts val="560"/>
              </a:spcBef>
              <a:buChar char="•"/>
              <a:tabLst>
                <a:tab pos="570230" algn="l"/>
              </a:tabLst>
            </a:pPr>
            <a:r>
              <a:rPr sz="2000" spc="-5" dirty="0">
                <a:solidFill>
                  <a:srgbClr val="005392"/>
                </a:solidFill>
                <a:latin typeface="Calibri"/>
                <a:cs typeface="Calibri"/>
              </a:rPr>
              <a:t>Identify</a:t>
            </a:r>
            <a:r>
              <a:rPr sz="20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5392"/>
                </a:solidFill>
                <a:latin typeface="Calibri"/>
                <a:cs typeface="Calibri"/>
              </a:rPr>
              <a:t>patterns</a:t>
            </a:r>
            <a:r>
              <a:rPr sz="2000" spc="-4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such</a:t>
            </a:r>
            <a:r>
              <a:rPr sz="20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as</a:t>
            </a:r>
            <a:r>
              <a:rPr sz="2000" spc="-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seasonality</a:t>
            </a:r>
            <a:r>
              <a:rPr sz="2000" spc="-9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cross-world</a:t>
            </a:r>
            <a:r>
              <a:rPr sz="2000" spc="-8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system </a:t>
            </a:r>
            <a:r>
              <a:rPr sz="2000" spc="-44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5392"/>
                </a:solidFill>
                <a:latin typeface="Calibri"/>
                <a:cs typeface="Calibri"/>
              </a:rPr>
              <a:t>similarities.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5392"/>
              </a:buClr>
              <a:buFont typeface="Calibri"/>
              <a:buChar char="•"/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spc="-50" dirty="0">
                <a:solidFill>
                  <a:srgbClr val="4471C4"/>
                </a:solidFill>
                <a:latin typeface="Calibri"/>
                <a:cs typeface="Calibri"/>
              </a:rPr>
              <a:t>Tools</a:t>
            </a:r>
            <a:r>
              <a:rPr sz="2600" spc="2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4471C4"/>
                </a:solidFill>
                <a:latin typeface="Calibri"/>
                <a:cs typeface="Calibri"/>
              </a:rPr>
              <a:t>and</a:t>
            </a:r>
            <a:r>
              <a:rPr sz="2600" spc="-30" dirty="0">
                <a:solidFill>
                  <a:srgbClr val="4471C4"/>
                </a:solidFill>
                <a:latin typeface="Calibri"/>
                <a:cs typeface="Calibri"/>
              </a:rPr>
              <a:t> Technologies</a:t>
            </a:r>
            <a:endParaRPr sz="2600">
              <a:latin typeface="Calibri"/>
              <a:cs typeface="Calibri"/>
            </a:endParaRPr>
          </a:p>
          <a:p>
            <a:pPr marL="340995" indent="-229235">
              <a:lnSpc>
                <a:spcPct val="100000"/>
              </a:lnSpc>
              <a:spcBef>
                <a:spcPts val="1100"/>
              </a:spcBef>
              <a:buChar char="•"/>
              <a:tabLst>
                <a:tab pos="340995" algn="l"/>
              </a:tabLst>
            </a:pPr>
            <a:r>
              <a:rPr sz="2000" spc="-5" dirty="0">
                <a:solidFill>
                  <a:srgbClr val="005392"/>
                </a:solidFill>
                <a:latin typeface="Calibri"/>
                <a:cs typeface="Calibri"/>
              </a:rPr>
              <a:t>SQL</a:t>
            </a:r>
            <a:r>
              <a:rPr sz="2000" spc="-30" dirty="0">
                <a:solidFill>
                  <a:srgbClr val="005392"/>
                </a:solidFill>
                <a:latin typeface="Calibri"/>
                <a:cs typeface="Calibri"/>
              </a:rPr>
              <a:t> for</a:t>
            </a:r>
            <a:r>
              <a:rPr sz="2000" spc="35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querying</a:t>
            </a:r>
            <a:r>
              <a:rPr sz="2000" spc="9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extracting</a:t>
            </a:r>
            <a:r>
              <a:rPr sz="2000" spc="2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005392"/>
                </a:solidFill>
                <a:latin typeface="Calibri"/>
                <a:cs typeface="Calibri"/>
              </a:rPr>
              <a:t>insights</a:t>
            </a:r>
            <a:r>
              <a:rPr sz="2000" spc="-13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5392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005392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005392"/>
                </a:solidFill>
                <a:latin typeface="Calibri"/>
                <a:cs typeface="Calibri"/>
              </a:rPr>
              <a:t>databases.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82401" y="6472554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99B6"/>
                </a:solidFill>
                <a:latin typeface="Calibri"/>
                <a:cs typeface="Calibri"/>
              </a:rPr>
              <a:t>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2089</Words>
  <Application>Microsoft Office PowerPoint</Application>
  <PresentationFormat>Widescreen</PresentationFormat>
  <Paragraphs>378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 MT</vt:lpstr>
      <vt:lpstr>Calibri</vt:lpstr>
      <vt:lpstr>Courier New</vt:lpstr>
      <vt:lpstr>Wingdings</vt:lpstr>
      <vt:lpstr>Office Theme</vt:lpstr>
      <vt:lpstr>Applied Data  Science with R  Capstone project</vt:lpstr>
      <vt:lpstr>Outline </vt:lpstr>
      <vt:lpstr>Executive Summary</vt:lpstr>
      <vt:lpstr>Introduction </vt:lpstr>
      <vt:lpstr>Methodology </vt:lpstr>
      <vt:lpstr>Methodology</vt:lpstr>
      <vt:lpstr>Data Collection</vt:lpstr>
      <vt:lpstr>Data Wrangling</vt:lpstr>
      <vt:lpstr>Objective</vt:lpstr>
      <vt:lpstr>EDA  with  Data  Visualization</vt:lpstr>
      <vt:lpstr>Predictive analysis</vt:lpstr>
      <vt:lpstr>Interactive Map with Leaflet</vt:lpstr>
      <vt:lpstr>Results </vt:lpstr>
      <vt:lpstr>EDA with SQL</vt:lpstr>
      <vt:lpstr>PowerPoint Presentation</vt:lpstr>
      <vt:lpstr>Hourly popularity and temperature  by seasons</vt:lpstr>
      <vt:lpstr>Rental Seasonality</vt:lpstr>
      <vt:lpstr>PowerPoint Presentation</vt:lpstr>
      <vt:lpstr>Bike-sharing info in Seoul</vt:lpstr>
      <vt:lpstr>Cities Similar to Seoul</vt:lpstr>
      <vt:lpstr>EDA with Visualization</vt:lpstr>
      <vt:lpstr>Bike Rental VS Date</vt:lpstr>
      <vt:lpstr>Bike Rental VS Datetime More bike rentals during evening hours than the early morning period.</vt:lpstr>
      <vt:lpstr>Bike Rental Histogram</vt:lpstr>
      <vt:lpstr>Bike Rental VS Temperature by Seasons</vt:lpstr>
      <vt:lpstr>Bike Rental VS Hour by Seasons</vt:lpstr>
      <vt:lpstr>Daily  Total  Rainfall &amp;  Snowfall</vt:lpstr>
      <vt:lpstr>Predictive analysis</vt:lpstr>
      <vt:lpstr>Ranked Coefficients</vt:lpstr>
      <vt:lpstr>Model Evaluation</vt:lpstr>
      <vt:lpstr>Find the best performing model</vt:lpstr>
      <vt:lpstr>Q-Q plot of the  best model</vt:lpstr>
      <vt:lpstr>Dashboard</vt:lpstr>
      <vt:lpstr>Bike Sharing Demand Forecast UI Overview</vt:lpstr>
      <vt:lpstr>Bike  Sharing  Forecast  in Seoul</vt:lpstr>
      <vt:lpstr>Bike Sharing Forecast in NYC</vt:lpstr>
      <vt:lpstr>CONCLUSION</vt:lpstr>
      <vt:lpstr>PowerPoint Presentation</vt:lpstr>
      <vt:lpstr>APPENDIX Open Weather APIs Call</vt:lpstr>
      <vt:lpstr>APPENDIX Open Weather APIs Call</vt:lpstr>
      <vt:lpstr>PowerPoint Presentation</vt:lpstr>
      <vt:lpstr>PowerPoint Presentation</vt:lpstr>
      <vt:lpstr>PowerPoint Presentation</vt:lpstr>
      <vt:lpstr>PowerPoint Presentation</vt:lpstr>
      <vt:lpstr>APPENDIX Data Wrangling with dplyr</vt:lpstr>
      <vt:lpstr>PowerPoint Presentation</vt:lpstr>
      <vt:lpstr>APPENDIX EDA with SQL</vt:lpstr>
      <vt:lpstr>APPENDIX EDA with SQL</vt:lpstr>
      <vt:lpstr>APPENDIX EDA with SQL</vt:lpstr>
      <vt:lpstr>APPENDIX EDA with tidyverse &amp; ggplot2</vt:lpstr>
      <vt:lpstr>APPENDIX EDA with tidyverse &amp; ggplot2</vt:lpstr>
      <vt:lpstr>APPENDIX EDA with tidyverse &amp; ggplot2</vt:lpstr>
      <vt:lpstr>APPENDIX EDA with tidyverse &amp; ggplot2</vt:lpstr>
      <vt:lpstr>APPENDIX EDA with tidyverse &amp; ggplot2</vt:lpstr>
      <vt:lpstr>APPENDIX Linear Models Baseline</vt:lpstr>
      <vt:lpstr>APPENDIX Linear Models Baseline</vt:lpstr>
      <vt:lpstr>APPENDIX Linear Models Baseline</vt:lpstr>
      <vt:lpstr>APPENDIX Refine Baseline Regression Models</vt:lpstr>
      <vt:lpstr>APPENDIX Refine Baseline Regression Models</vt:lpstr>
      <vt:lpstr>APPENDIX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 Science with R  Capstone project</dc:title>
  <cp:lastModifiedBy>reggina indriani</cp:lastModifiedBy>
  <cp:revision>1</cp:revision>
  <dcterms:created xsi:type="dcterms:W3CDTF">2023-12-16T15:06:37Z</dcterms:created>
  <dcterms:modified xsi:type="dcterms:W3CDTF">2023-12-16T15:09:02Z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2023-12-16T00:00:00Z</vt:filetime>
  </property>
  <property fmtid="{D5CDD505-2E9C-101B-9397-08002B2CF9AE}" pid="3" name="LastSaved">
    <vt:filetime>2023-12-16T00:00:00Z</vt:filetime>
  </property>
</Properties>
</file>